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71" r:id="rId14"/>
    <p:sldId id="270" r:id="rId15"/>
    <p:sldId id="272" r:id="rId16"/>
    <p:sldId id="273" r:id="rId17"/>
    <p:sldId id="274" r:id="rId18"/>
    <p:sldId id="276" r:id="rId19"/>
    <p:sldId id="277" r:id="rId20"/>
    <p:sldId id="278" r:id="rId21"/>
    <p:sldId id="280"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02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45" autoAdjust="0"/>
  </p:normalViewPr>
  <p:slideViewPr>
    <p:cSldViewPr>
      <p:cViewPr>
        <p:scale>
          <a:sx n="106" d="100"/>
          <a:sy n="106" d="100"/>
        </p:scale>
        <p:origin x="-540"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4C0A2-C7BD-47AF-A23F-FAA817CA93C9}" type="doc">
      <dgm:prSet loTypeId="urn:microsoft.com/office/officeart/2008/layout/AccentedPicture" loCatId="picture" qsTypeId="urn:microsoft.com/office/officeart/2005/8/quickstyle/3d3" qsCatId="3D" csTypeId="urn:microsoft.com/office/officeart/2005/8/colors/accent3_1" csCatId="accent3" phldr="1"/>
      <dgm:spPr/>
      <dgm:t>
        <a:bodyPr/>
        <a:lstStyle/>
        <a:p>
          <a:endParaRPr lang="es-CO"/>
        </a:p>
      </dgm:t>
    </dgm:pt>
    <dgm:pt modelId="{41FDCA19-1B7C-426F-A8C5-00C77D5E2229}">
      <dgm:prSet phldrT="[Texto]" custT="1"/>
      <dgm:spPr/>
      <dgm:t>
        <a:bodyPr/>
        <a:lstStyle/>
        <a:p>
          <a:r>
            <a:rPr lang="es-ES_tradnl" sz="1800" b="1" dirty="0" smtClean="0"/>
            <a:t>CARACTERÍSTICAS DEL REGISTRO CALIFICADO</a:t>
          </a:r>
          <a:endParaRPr lang="es-CO" sz="1800" dirty="0"/>
        </a:p>
      </dgm:t>
    </dgm:pt>
    <dgm:pt modelId="{0C40616B-0912-4590-82C2-585470160A46}" type="parTrans" cxnId="{D644B792-85DA-4613-880B-847D9E795388}">
      <dgm:prSet/>
      <dgm:spPr/>
      <dgm:t>
        <a:bodyPr/>
        <a:lstStyle/>
        <a:p>
          <a:endParaRPr lang="es-CO"/>
        </a:p>
      </dgm:t>
    </dgm:pt>
    <dgm:pt modelId="{8D623928-2326-42F1-BDAA-7F11D4902333}" type="sibTrans" cxnId="{D644B792-85DA-4613-880B-847D9E795388}">
      <dgm:prSet/>
      <dgm:spPr/>
      <dgm:t>
        <a:bodyPr/>
        <a:lstStyle/>
        <a:p>
          <a:endParaRPr lang="es-CO"/>
        </a:p>
      </dgm:t>
    </dgm:pt>
    <dgm:pt modelId="{70C57C19-3414-4A8B-A53B-AE7C6EA6A336}">
      <dgm:prSet custT="1"/>
      <dgm:spPr/>
      <dgm:t>
        <a:bodyPr/>
        <a:lstStyle/>
        <a:p>
          <a:r>
            <a:rPr lang="es-ES_tradnl" sz="1800" b="1" i="1" dirty="0" smtClean="0"/>
            <a:t>Concepto de calidad</a:t>
          </a:r>
          <a:r>
            <a:rPr lang="es-ES_tradnl" sz="1800" dirty="0" smtClean="0"/>
            <a:t>. </a:t>
          </a:r>
          <a:endParaRPr lang="en-US" sz="1800" dirty="0"/>
        </a:p>
      </dgm:t>
    </dgm:pt>
    <dgm:pt modelId="{79737AC9-07EC-46E1-AD62-46677D2B4B9E}" type="parTrans" cxnId="{09C48A57-CB45-4075-B2A0-B8F816A2522E}">
      <dgm:prSet/>
      <dgm:spPr/>
      <dgm:t>
        <a:bodyPr/>
        <a:lstStyle/>
        <a:p>
          <a:endParaRPr lang="es-CO"/>
        </a:p>
      </dgm:t>
    </dgm:pt>
    <dgm:pt modelId="{DFDDE133-FAB4-4CDD-911F-B7F9813F4593}" type="sibTrans" cxnId="{09C48A57-CB45-4075-B2A0-B8F816A2522E}">
      <dgm:prSet/>
      <dgm:spPr/>
      <dgm:t>
        <a:bodyPr/>
        <a:lstStyle/>
        <a:p>
          <a:endParaRPr lang="es-CO"/>
        </a:p>
      </dgm:t>
    </dgm:pt>
    <dgm:pt modelId="{8AC6A2E4-EA7F-4295-BD9F-A188187BEEF5}">
      <dgm:prSet custT="1"/>
      <dgm:spPr/>
      <dgm:t>
        <a:bodyPr/>
        <a:lstStyle/>
        <a:p>
          <a:r>
            <a:rPr lang="es-ES_tradnl" sz="1800" b="1" i="1" dirty="0" smtClean="0"/>
            <a:t>Actores del Sistema de Aseguramiento de la Calidad de la Educación Superior</a:t>
          </a:r>
          <a:r>
            <a:rPr lang="es-ES_tradnl" sz="1800" dirty="0" smtClean="0"/>
            <a:t>. </a:t>
          </a:r>
          <a:endParaRPr lang="en-US" sz="1800" dirty="0"/>
        </a:p>
      </dgm:t>
    </dgm:pt>
    <dgm:pt modelId="{782AD72B-D5DE-47F1-AABB-F1E4BC8A8051}" type="parTrans" cxnId="{61D72FAC-C9BF-465E-9819-AD5C0BA89C2F}">
      <dgm:prSet/>
      <dgm:spPr/>
      <dgm:t>
        <a:bodyPr/>
        <a:lstStyle/>
        <a:p>
          <a:endParaRPr lang="es-CO"/>
        </a:p>
      </dgm:t>
    </dgm:pt>
    <dgm:pt modelId="{8033377D-70E0-49F9-A982-CA510BE12D81}" type="sibTrans" cxnId="{61D72FAC-C9BF-465E-9819-AD5C0BA89C2F}">
      <dgm:prSet/>
      <dgm:spPr/>
      <dgm:t>
        <a:bodyPr/>
        <a:lstStyle/>
        <a:p>
          <a:endParaRPr lang="es-CO"/>
        </a:p>
      </dgm:t>
    </dgm:pt>
    <dgm:pt modelId="{E5247322-F8D8-4B19-A0A4-0330AB66B19B}">
      <dgm:prSet custT="1"/>
      <dgm:spPr/>
      <dgm:t>
        <a:bodyPr/>
        <a:lstStyle/>
        <a:p>
          <a:r>
            <a:rPr lang="es-ES_tradnl" sz="1800" b="1" i="1" dirty="0" smtClean="0"/>
            <a:t>Definición</a:t>
          </a:r>
          <a:r>
            <a:rPr lang="es-ES_tradnl" sz="1800" dirty="0" smtClean="0"/>
            <a:t>. </a:t>
          </a:r>
          <a:endParaRPr lang="en-US" sz="1800" dirty="0"/>
        </a:p>
      </dgm:t>
    </dgm:pt>
    <dgm:pt modelId="{280D114E-DFEA-45F7-B005-D5B15AC71681}" type="parTrans" cxnId="{73CD1A0E-F8C0-46FC-9126-B1B73B25FAC6}">
      <dgm:prSet/>
      <dgm:spPr/>
      <dgm:t>
        <a:bodyPr/>
        <a:lstStyle/>
        <a:p>
          <a:endParaRPr lang="es-CO"/>
        </a:p>
      </dgm:t>
    </dgm:pt>
    <dgm:pt modelId="{F86AEF92-D9A8-4EEA-AC1D-8C18AC2CDA4D}" type="sibTrans" cxnId="{73CD1A0E-F8C0-46FC-9126-B1B73B25FAC6}">
      <dgm:prSet/>
      <dgm:spPr/>
      <dgm:t>
        <a:bodyPr/>
        <a:lstStyle/>
        <a:p>
          <a:endParaRPr lang="es-CO"/>
        </a:p>
      </dgm:t>
    </dgm:pt>
    <dgm:pt modelId="{DBB0BED9-D434-44A2-915A-984645D76990}">
      <dgm:prSet custT="1"/>
      <dgm:spPr/>
      <dgm:t>
        <a:bodyPr/>
        <a:lstStyle/>
        <a:p>
          <a:r>
            <a:rPr lang="es-ES_tradnl" sz="1800" b="1" i="1" dirty="0" smtClean="0"/>
            <a:t>Vigencia del registro calificado</a:t>
          </a:r>
          <a:r>
            <a:rPr lang="es-ES_tradnl" sz="1800" dirty="0" smtClean="0"/>
            <a:t>. </a:t>
          </a:r>
          <a:endParaRPr lang="en-US" sz="1800" dirty="0"/>
        </a:p>
      </dgm:t>
    </dgm:pt>
    <dgm:pt modelId="{097CFF79-9FE5-4ECE-B551-677A7F7F6DF4}" type="parTrans" cxnId="{AAFEA056-87DE-491C-B358-2A6BA763E597}">
      <dgm:prSet/>
      <dgm:spPr/>
      <dgm:t>
        <a:bodyPr/>
        <a:lstStyle/>
        <a:p>
          <a:endParaRPr lang="es-CO"/>
        </a:p>
      </dgm:t>
    </dgm:pt>
    <dgm:pt modelId="{1EF465C9-2B94-4151-8E07-F95DC6B96904}" type="sibTrans" cxnId="{AAFEA056-87DE-491C-B358-2A6BA763E597}">
      <dgm:prSet/>
      <dgm:spPr/>
      <dgm:t>
        <a:bodyPr/>
        <a:lstStyle/>
        <a:p>
          <a:endParaRPr lang="es-CO"/>
        </a:p>
      </dgm:t>
    </dgm:pt>
    <dgm:pt modelId="{8A7288BD-6F54-48F2-B10E-F069720C0C81}">
      <dgm:prSet custT="1"/>
      <dgm:spPr/>
      <dgm:t>
        <a:bodyPr/>
        <a:lstStyle/>
        <a:p>
          <a:r>
            <a:rPr lang="es-ES_tradnl" sz="1800" b="1" i="1" dirty="0" smtClean="0"/>
            <a:t>Carencia de registro calificado</a:t>
          </a:r>
          <a:r>
            <a:rPr lang="es-ES_tradnl" sz="1800" dirty="0" smtClean="0"/>
            <a:t>. </a:t>
          </a:r>
          <a:endParaRPr lang="en-US" sz="1800" dirty="0"/>
        </a:p>
      </dgm:t>
    </dgm:pt>
    <dgm:pt modelId="{FF32C4AF-CDEB-4F57-9963-2973A44E628C}" type="parTrans" cxnId="{1C6F0302-7AB3-422A-BA39-4C4734326443}">
      <dgm:prSet/>
      <dgm:spPr/>
      <dgm:t>
        <a:bodyPr/>
        <a:lstStyle/>
        <a:p>
          <a:endParaRPr lang="es-CO"/>
        </a:p>
      </dgm:t>
    </dgm:pt>
    <dgm:pt modelId="{3A99835A-BC48-4F88-9A30-0F5C9001A815}" type="sibTrans" cxnId="{1C6F0302-7AB3-422A-BA39-4C4734326443}">
      <dgm:prSet/>
      <dgm:spPr/>
      <dgm:t>
        <a:bodyPr/>
        <a:lstStyle/>
        <a:p>
          <a:endParaRPr lang="es-CO"/>
        </a:p>
      </dgm:t>
    </dgm:pt>
    <dgm:pt modelId="{10CDA6B0-4EE5-46A6-89EB-ECAD20A0DCB1}">
      <dgm:prSet custT="1"/>
      <dgm:spPr/>
      <dgm:t>
        <a:bodyPr/>
        <a:lstStyle/>
        <a:p>
          <a:r>
            <a:rPr lang="es-ES_tradnl" sz="1800" b="1" i="1" dirty="0" smtClean="0"/>
            <a:t>Registro calificado único.</a:t>
          </a:r>
          <a:r>
            <a:rPr lang="es-ES_tradnl" sz="1800" dirty="0" smtClean="0"/>
            <a:t> </a:t>
          </a:r>
          <a:endParaRPr lang="en-US" sz="1800" dirty="0"/>
        </a:p>
      </dgm:t>
    </dgm:pt>
    <dgm:pt modelId="{D04CD194-AC86-469D-853F-21C65F5509F3}" type="parTrans" cxnId="{249663A3-A333-4087-9E9A-7C6819325D6F}">
      <dgm:prSet/>
      <dgm:spPr/>
      <dgm:t>
        <a:bodyPr/>
        <a:lstStyle/>
        <a:p>
          <a:endParaRPr lang="es-CO"/>
        </a:p>
      </dgm:t>
    </dgm:pt>
    <dgm:pt modelId="{77BCA9AA-FCF8-4992-89FC-12F371A867DC}" type="sibTrans" cxnId="{249663A3-A333-4087-9E9A-7C6819325D6F}">
      <dgm:prSet/>
      <dgm:spPr/>
      <dgm:t>
        <a:bodyPr/>
        <a:lstStyle/>
        <a:p>
          <a:endParaRPr lang="es-CO"/>
        </a:p>
      </dgm:t>
    </dgm:pt>
    <dgm:pt modelId="{0C37792E-7C2F-48B7-8457-BA5B42EA8D9E}">
      <dgm:prSet custT="1"/>
      <dgm:spPr/>
      <dgm:t>
        <a:bodyPr/>
        <a:lstStyle/>
        <a:p>
          <a:r>
            <a:rPr lang="es-ES_tradnl" sz="1800" b="1" dirty="0" smtClean="0"/>
            <a:t>CONDICIONES DE CALIDAD</a:t>
          </a:r>
          <a:endParaRPr lang="en-US" sz="1800" dirty="0"/>
        </a:p>
      </dgm:t>
    </dgm:pt>
    <dgm:pt modelId="{13481B48-5B40-4996-8FD8-16DD03C3A264}" type="parTrans" cxnId="{09259B16-0E86-49E4-8189-AFDACB5DDA3E}">
      <dgm:prSet/>
      <dgm:spPr/>
      <dgm:t>
        <a:bodyPr/>
        <a:lstStyle/>
        <a:p>
          <a:endParaRPr lang="es-CO"/>
        </a:p>
      </dgm:t>
    </dgm:pt>
    <dgm:pt modelId="{E4A78AA5-A44E-457C-B6E1-33E3AB5FCD87}" type="sibTrans" cxnId="{09259B16-0E86-49E4-8189-AFDACB5DDA3E}">
      <dgm:prSet/>
      <dgm:spPr/>
      <dgm:t>
        <a:bodyPr/>
        <a:lstStyle/>
        <a:p>
          <a:endParaRPr lang="es-CO"/>
        </a:p>
      </dgm:t>
    </dgm:pt>
    <dgm:pt modelId="{FF290BB9-D01B-4690-BF73-B60DD1671E64}">
      <dgm:prSet custT="1"/>
      <dgm:spPr/>
      <dgm:t>
        <a:bodyPr/>
        <a:lstStyle/>
        <a:p>
          <a:r>
            <a:rPr lang="es-ES_tradnl" sz="1800" b="1" dirty="0" smtClean="0"/>
            <a:t>Condiciones Institucionales</a:t>
          </a:r>
          <a:endParaRPr lang="es-ES_tradnl" sz="1800" b="1" dirty="0"/>
        </a:p>
      </dgm:t>
    </dgm:pt>
    <dgm:pt modelId="{836C4594-1162-4DE1-A6F4-C9207771523C}" type="parTrans" cxnId="{B882C8CA-88B7-419F-89B4-8764CAF60BB0}">
      <dgm:prSet/>
      <dgm:spPr/>
      <dgm:t>
        <a:bodyPr/>
        <a:lstStyle/>
        <a:p>
          <a:endParaRPr lang="es-CO"/>
        </a:p>
      </dgm:t>
    </dgm:pt>
    <dgm:pt modelId="{428DD233-69F1-4CFA-A941-C9D265E8EE35}" type="sibTrans" cxnId="{B882C8CA-88B7-419F-89B4-8764CAF60BB0}">
      <dgm:prSet/>
      <dgm:spPr/>
      <dgm:t>
        <a:bodyPr/>
        <a:lstStyle/>
        <a:p>
          <a:endParaRPr lang="es-CO"/>
        </a:p>
      </dgm:t>
    </dgm:pt>
    <dgm:pt modelId="{2E30F4C2-79C8-4176-A12A-386A073298CA}">
      <dgm:prSet custT="1"/>
      <dgm:spPr/>
      <dgm:t>
        <a:bodyPr/>
        <a:lstStyle/>
        <a:p>
          <a:r>
            <a:rPr lang="es-ES_tradnl" sz="1800" b="1" dirty="0" smtClean="0"/>
            <a:t>Condiciones de Programa</a:t>
          </a:r>
          <a:endParaRPr lang="en-US" sz="1800" dirty="0"/>
        </a:p>
      </dgm:t>
    </dgm:pt>
    <dgm:pt modelId="{FBB8A4DF-822D-4529-B799-BC76D1C2EB5B}" type="parTrans" cxnId="{2B55D28A-07AB-4590-8F14-212D0866CFA5}">
      <dgm:prSet/>
      <dgm:spPr/>
      <dgm:t>
        <a:bodyPr/>
        <a:lstStyle/>
        <a:p>
          <a:endParaRPr lang="es-CO"/>
        </a:p>
      </dgm:t>
    </dgm:pt>
    <dgm:pt modelId="{B1E25FB1-5D51-4795-8207-B9170173B3AE}" type="sibTrans" cxnId="{2B55D28A-07AB-4590-8F14-212D0866CFA5}">
      <dgm:prSet/>
      <dgm:spPr/>
      <dgm:t>
        <a:bodyPr/>
        <a:lstStyle/>
        <a:p>
          <a:endParaRPr lang="es-CO"/>
        </a:p>
      </dgm:t>
    </dgm:pt>
    <dgm:pt modelId="{9B9E79CA-853A-47B6-B1C0-43E18EAE75B2}">
      <dgm:prSet custT="1"/>
      <dgm:spPr/>
      <dgm:t>
        <a:bodyPr/>
        <a:lstStyle/>
        <a:p>
          <a:r>
            <a:rPr lang="es-ES_tradnl" sz="1800" b="1" i="1" dirty="0" smtClean="0"/>
            <a:t>Sistema de Aseguramiento de la Calidad de la Educación Superior</a:t>
          </a:r>
          <a:r>
            <a:rPr lang="es-ES_tradnl" sz="1800" b="1" dirty="0" smtClean="0"/>
            <a:t>.</a:t>
          </a:r>
          <a:r>
            <a:rPr lang="es-ES_tradnl" sz="1800" dirty="0" smtClean="0"/>
            <a:t> </a:t>
          </a:r>
          <a:endParaRPr lang="en-US" sz="1800" dirty="0"/>
        </a:p>
      </dgm:t>
    </dgm:pt>
    <dgm:pt modelId="{386B3C36-29B9-41A0-BC8B-4AE27F811257}" type="parTrans" cxnId="{F49066A6-3B1A-491C-B317-73EBE39EBAE7}">
      <dgm:prSet/>
      <dgm:spPr/>
      <dgm:t>
        <a:bodyPr/>
        <a:lstStyle/>
        <a:p>
          <a:endParaRPr lang="es-CO"/>
        </a:p>
      </dgm:t>
    </dgm:pt>
    <dgm:pt modelId="{81CCDB98-FF1D-4D6A-B25E-DC2D7CFB529D}" type="sibTrans" cxnId="{F49066A6-3B1A-491C-B317-73EBE39EBAE7}">
      <dgm:prSet/>
      <dgm:spPr/>
      <dgm:t>
        <a:bodyPr/>
        <a:lstStyle/>
        <a:p>
          <a:endParaRPr lang="es-CO"/>
        </a:p>
      </dgm:t>
    </dgm:pt>
    <dgm:pt modelId="{ECCDECB0-48F0-4169-A256-B94D2C284BE8}">
      <dgm:prSet custT="1"/>
      <dgm:spPr/>
      <dgm:t>
        <a:bodyPr/>
        <a:lstStyle/>
        <a:p>
          <a:pPr algn="ctr"/>
          <a:r>
            <a:rPr lang="en-US" sz="3600" dirty="0" err="1" smtClean="0"/>
            <a:t>Decreto</a:t>
          </a:r>
          <a:r>
            <a:rPr lang="en-US" sz="3600" dirty="0" smtClean="0"/>
            <a:t> 1330 </a:t>
          </a:r>
        </a:p>
        <a:p>
          <a:pPr algn="ctr"/>
          <a:r>
            <a:rPr lang="en-US" sz="3600" dirty="0" smtClean="0"/>
            <a:t>de </a:t>
          </a:r>
        </a:p>
        <a:p>
          <a:pPr algn="ctr"/>
          <a:r>
            <a:rPr lang="en-US" sz="3600" dirty="0" smtClean="0"/>
            <a:t>2019</a:t>
          </a:r>
          <a:endParaRPr lang="en-US" sz="3600" dirty="0"/>
        </a:p>
      </dgm:t>
    </dgm:pt>
    <dgm:pt modelId="{67839EBA-524B-4EF5-B95A-A6078C8A815A}" type="parTrans" cxnId="{2383FDF3-92BB-47F3-BB9E-1211781AA8EE}">
      <dgm:prSet/>
      <dgm:spPr/>
      <dgm:t>
        <a:bodyPr/>
        <a:lstStyle/>
        <a:p>
          <a:endParaRPr lang="es-CO"/>
        </a:p>
      </dgm:t>
    </dgm:pt>
    <dgm:pt modelId="{2CA74246-1D4B-440B-BAB8-57E7D8C06DDA}" type="sibTrans" cxnId="{2383FDF3-92BB-47F3-BB9E-1211781AA8EE}">
      <dgm:prSet/>
      <dgm:spPr/>
      <dgm:t>
        <a:bodyPr/>
        <a:lstStyle/>
        <a:p>
          <a:endParaRPr lang="es-CO"/>
        </a:p>
      </dgm:t>
    </dgm:pt>
    <dgm:pt modelId="{4638DB38-5F67-49EA-A109-1EACC510CAED}" type="pres">
      <dgm:prSet presAssocID="{ADF4C0A2-C7BD-47AF-A23F-FAA817CA93C9}" presName="Name0" presStyleCnt="0">
        <dgm:presLayoutVars>
          <dgm:dir/>
        </dgm:presLayoutVars>
      </dgm:prSet>
      <dgm:spPr/>
      <dgm:t>
        <a:bodyPr/>
        <a:lstStyle/>
        <a:p>
          <a:endParaRPr lang="es-CO"/>
        </a:p>
      </dgm:t>
    </dgm:pt>
    <dgm:pt modelId="{B1E160C6-F44D-40DD-91F9-CEB13BCAB21C}" type="pres">
      <dgm:prSet presAssocID="{2CA74246-1D4B-440B-BAB8-57E7D8C06DDA}" presName="picture_1" presStyleLbl="bgImgPlace1" presStyleIdx="0" presStyleCnt="1" custScaleX="79223" custScaleY="84935" custLinFactNeighborX="-31832" custLinFactNeighborY="3233"/>
      <dgm:spPr/>
      <dgm:t>
        <a:bodyPr/>
        <a:lstStyle/>
        <a:p>
          <a:endParaRPr lang="es-CO"/>
        </a:p>
      </dgm:t>
    </dgm:pt>
    <dgm:pt modelId="{E23184A1-6EA5-4DD4-B8E3-FFABF8FD6D18}" type="pres">
      <dgm:prSet presAssocID="{ECCDECB0-48F0-4169-A256-B94D2C284BE8}" presName="text_1" presStyleLbl="node1" presStyleIdx="0" presStyleCnt="0" custScaleX="92524" custLinFactNeighborX="-37213" custLinFactNeighborY="-51798">
        <dgm:presLayoutVars>
          <dgm:bulletEnabled val="1"/>
        </dgm:presLayoutVars>
      </dgm:prSet>
      <dgm:spPr/>
      <dgm:t>
        <a:bodyPr/>
        <a:lstStyle/>
        <a:p>
          <a:endParaRPr lang="es-CO"/>
        </a:p>
      </dgm:t>
    </dgm:pt>
    <dgm:pt modelId="{BCCF58DC-E480-4C77-8482-81DD4642C7F6}" type="pres">
      <dgm:prSet presAssocID="{ADF4C0A2-C7BD-47AF-A23F-FAA817CA93C9}" presName="linV" presStyleCnt="0"/>
      <dgm:spPr/>
    </dgm:pt>
    <dgm:pt modelId="{31E1E9FE-A9E2-4085-8BA6-9F0DE33B8406}" type="pres">
      <dgm:prSet presAssocID="{70C57C19-3414-4A8B-A53B-AE7C6EA6A336}" presName="pair" presStyleCnt="0"/>
      <dgm:spPr/>
    </dgm:pt>
    <dgm:pt modelId="{6C6F0352-5447-45EF-8BC4-50899C451B3F}" type="pres">
      <dgm:prSet presAssocID="{70C57C19-3414-4A8B-A53B-AE7C6EA6A336}" presName="spaceH" presStyleLbl="node1" presStyleIdx="0" presStyleCnt="0"/>
      <dgm:spPr/>
    </dgm:pt>
    <dgm:pt modelId="{36FE94F5-B978-45D0-97E8-5E53F4E5C148}" type="pres">
      <dgm:prSet presAssocID="{70C57C19-3414-4A8B-A53B-AE7C6EA6A336}" presName="desPictures" presStyleLbl="alignImgPlace1" presStyleIdx="0" presStyleCnt="5" custScaleY="100001" custLinFactX="-29725" custLinFactNeighborX="-100000" custLinFactNeighborY="-8934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t>
        <a:bodyPr/>
        <a:lstStyle/>
        <a:p>
          <a:endParaRPr lang="es-CO"/>
        </a:p>
      </dgm:t>
    </dgm:pt>
    <dgm:pt modelId="{D0C4514D-5D68-4844-B857-3D36ECB25842}" type="pres">
      <dgm:prSet presAssocID="{70C57C19-3414-4A8B-A53B-AE7C6EA6A336}" presName="desTextWrapper" presStyleCnt="0"/>
      <dgm:spPr/>
    </dgm:pt>
    <dgm:pt modelId="{A80E095F-AD1B-4F29-860B-7AFF4AD27DB5}" type="pres">
      <dgm:prSet presAssocID="{70C57C19-3414-4A8B-A53B-AE7C6EA6A336}" presName="desText" presStyleLbl="revTx" presStyleIdx="0" presStyleCnt="5" custLinFactNeighborX="-14984" custLinFactNeighborY="-89342">
        <dgm:presLayoutVars>
          <dgm:bulletEnabled val="1"/>
        </dgm:presLayoutVars>
      </dgm:prSet>
      <dgm:spPr/>
      <dgm:t>
        <a:bodyPr/>
        <a:lstStyle/>
        <a:p>
          <a:endParaRPr lang="es-CO"/>
        </a:p>
      </dgm:t>
    </dgm:pt>
    <dgm:pt modelId="{08279F68-689A-415F-8E91-4350EC2580EF}" type="pres">
      <dgm:prSet presAssocID="{DFDDE133-FAB4-4CDD-911F-B7F9813F4593}" presName="spaceV" presStyleCnt="0"/>
      <dgm:spPr/>
    </dgm:pt>
    <dgm:pt modelId="{908AF263-9735-40A7-974B-9100DB7847E2}" type="pres">
      <dgm:prSet presAssocID="{9B9E79CA-853A-47B6-B1C0-43E18EAE75B2}" presName="pair" presStyleCnt="0"/>
      <dgm:spPr/>
    </dgm:pt>
    <dgm:pt modelId="{AB1C785F-4680-46C0-B9CE-AC8B1F97EA3B}" type="pres">
      <dgm:prSet presAssocID="{9B9E79CA-853A-47B6-B1C0-43E18EAE75B2}" presName="spaceH" presStyleLbl="node1" presStyleIdx="0" presStyleCnt="0"/>
      <dgm:spPr/>
    </dgm:pt>
    <dgm:pt modelId="{7F7CDB2C-9071-42D1-90A7-547DE16FC80A}" type="pres">
      <dgm:prSet presAssocID="{9B9E79CA-853A-47B6-B1C0-43E18EAE75B2}" presName="desPictures" presStyleLbl="alignImgPlace1" presStyleIdx="1" presStyleCnt="5" custLinFactX="-29725" custLinFactNeighborX="-100000" custLinFactNeighborY="-7062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t>
        <a:bodyPr/>
        <a:lstStyle/>
        <a:p>
          <a:endParaRPr lang="es-CO"/>
        </a:p>
      </dgm:t>
    </dgm:pt>
    <dgm:pt modelId="{E3ABC82D-A4BB-4C3A-A1E5-DFE6A8BB37E2}" type="pres">
      <dgm:prSet presAssocID="{9B9E79CA-853A-47B6-B1C0-43E18EAE75B2}" presName="desTextWrapper" presStyleCnt="0"/>
      <dgm:spPr/>
    </dgm:pt>
    <dgm:pt modelId="{86FAE7D2-B09E-4F61-A337-5BDADD070ACD}" type="pres">
      <dgm:prSet presAssocID="{9B9E79CA-853A-47B6-B1C0-43E18EAE75B2}" presName="desText" presStyleLbl="revTx" presStyleIdx="1" presStyleCnt="5" custLinFactNeighborX="-14984" custLinFactNeighborY="-90158">
        <dgm:presLayoutVars>
          <dgm:bulletEnabled val="1"/>
        </dgm:presLayoutVars>
      </dgm:prSet>
      <dgm:spPr/>
      <dgm:t>
        <a:bodyPr/>
        <a:lstStyle/>
        <a:p>
          <a:endParaRPr lang="es-CO"/>
        </a:p>
      </dgm:t>
    </dgm:pt>
    <dgm:pt modelId="{D04C2F91-7EA3-42D4-A25B-05CAB52E4AEF}" type="pres">
      <dgm:prSet presAssocID="{81CCDB98-FF1D-4D6A-B25E-DC2D7CFB529D}" presName="spaceV" presStyleCnt="0"/>
      <dgm:spPr/>
    </dgm:pt>
    <dgm:pt modelId="{F362FD0B-772E-4CA5-8679-B7D6D3BAAF8A}" type="pres">
      <dgm:prSet presAssocID="{8AC6A2E4-EA7F-4295-BD9F-A188187BEEF5}" presName="pair" presStyleCnt="0"/>
      <dgm:spPr/>
    </dgm:pt>
    <dgm:pt modelId="{C1E2DF88-3C00-4016-8853-1A0ACAB734F0}" type="pres">
      <dgm:prSet presAssocID="{8AC6A2E4-EA7F-4295-BD9F-A188187BEEF5}" presName="spaceH" presStyleLbl="node1" presStyleIdx="0" presStyleCnt="0"/>
      <dgm:spPr/>
    </dgm:pt>
    <dgm:pt modelId="{1B793CA8-255C-4F87-AE29-32EF300F3AD7}" type="pres">
      <dgm:prSet presAssocID="{8AC6A2E4-EA7F-4295-BD9F-A188187BEEF5}" presName="desPictures" presStyleLbl="alignImgPlace1" presStyleIdx="2" presStyleCnt="5" custLinFactX="-34344" custLinFactNeighborX="-100000" custLinFactNeighborY="-6167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t>
        <a:bodyPr/>
        <a:lstStyle/>
        <a:p>
          <a:endParaRPr lang="es-CO"/>
        </a:p>
      </dgm:t>
    </dgm:pt>
    <dgm:pt modelId="{B7BD743C-757A-4395-A342-293469B28EC4}" type="pres">
      <dgm:prSet presAssocID="{8AC6A2E4-EA7F-4295-BD9F-A188187BEEF5}" presName="desTextWrapper" presStyleCnt="0"/>
      <dgm:spPr/>
    </dgm:pt>
    <dgm:pt modelId="{BD3897B0-A0D3-4DEA-9A90-7976B38FBF04}" type="pres">
      <dgm:prSet presAssocID="{8AC6A2E4-EA7F-4295-BD9F-A188187BEEF5}" presName="desText" presStyleLbl="revTx" presStyleIdx="2" presStyleCnt="5" custLinFactNeighborX="-14984" custLinFactNeighborY="-61676">
        <dgm:presLayoutVars>
          <dgm:bulletEnabled val="1"/>
        </dgm:presLayoutVars>
      </dgm:prSet>
      <dgm:spPr/>
      <dgm:t>
        <a:bodyPr/>
        <a:lstStyle/>
        <a:p>
          <a:endParaRPr lang="es-CO"/>
        </a:p>
      </dgm:t>
    </dgm:pt>
    <dgm:pt modelId="{7037DD2C-2F49-4960-B650-FAF7A564760E}" type="pres">
      <dgm:prSet presAssocID="{8033377D-70E0-49F9-A982-CA510BE12D81}" presName="spaceV" presStyleCnt="0"/>
      <dgm:spPr/>
    </dgm:pt>
    <dgm:pt modelId="{F1111F3C-2E47-4218-8C80-892C03CDC0F6}" type="pres">
      <dgm:prSet presAssocID="{41FDCA19-1B7C-426F-A8C5-00C77D5E2229}" presName="pair" presStyleCnt="0"/>
      <dgm:spPr/>
    </dgm:pt>
    <dgm:pt modelId="{3D9325CF-D3BA-4759-B23F-450B4A810D00}" type="pres">
      <dgm:prSet presAssocID="{41FDCA19-1B7C-426F-A8C5-00C77D5E2229}" presName="spaceH" presStyleLbl="node1" presStyleIdx="0" presStyleCnt="0"/>
      <dgm:spPr/>
    </dgm:pt>
    <dgm:pt modelId="{17648650-77F3-44E8-A037-A05CFB3E3703}" type="pres">
      <dgm:prSet presAssocID="{41FDCA19-1B7C-426F-A8C5-00C77D5E2229}" presName="desPictures" presStyleLbl="alignImgPlace1" presStyleIdx="3" presStyleCnt="5" custLinFactX="-29725" custLinFactNeighborX="-100000" custLinFactNeighborY="-4296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t>
        <a:bodyPr/>
        <a:lstStyle/>
        <a:p>
          <a:endParaRPr lang="es-CO"/>
        </a:p>
      </dgm:t>
    </dgm:pt>
    <dgm:pt modelId="{D64D9A9A-7FDE-483F-8130-4FA4339B3BA3}" type="pres">
      <dgm:prSet presAssocID="{41FDCA19-1B7C-426F-A8C5-00C77D5E2229}" presName="desTextWrapper" presStyleCnt="0"/>
      <dgm:spPr/>
    </dgm:pt>
    <dgm:pt modelId="{0C6BF20C-B9AF-4EB5-BD9F-76DDA9A583E3}" type="pres">
      <dgm:prSet presAssocID="{41FDCA19-1B7C-426F-A8C5-00C77D5E2229}" presName="desText" presStyleLbl="revTx" presStyleIdx="3" presStyleCnt="5" custLinFactNeighborX="-14984" custLinFactNeighborY="-52725">
        <dgm:presLayoutVars>
          <dgm:bulletEnabled val="1"/>
        </dgm:presLayoutVars>
      </dgm:prSet>
      <dgm:spPr/>
      <dgm:t>
        <a:bodyPr/>
        <a:lstStyle/>
        <a:p>
          <a:endParaRPr lang="es-CO"/>
        </a:p>
      </dgm:t>
    </dgm:pt>
    <dgm:pt modelId="{370B8409-830C-4B1A-A7BA-37CD17A3720F}" type="pres">
      <dgm:prSet presAssocID="{8D623928-2326-42F1-BDAA-7F11D4902333}" presName="spaceV" presStyleCnt="0"/>
      <dgm:spPr/>
    </dgm:pt>
    <dgm:pt modelId="{237F6288-0BAE-47CD-B2CA-BDF81A8765CB}" type="pres">
      <dgm:prSet presAssocID="{0C37792E-7C2F-48B7-8457-BA5B42EA8D9E}" presName="pair" presStyleCnt="0"/>
      <dgm:spPr/>
    </dgm:pt>
    <dgm:pt modelId="{D7BD9F7D-3DAE-4C49-84A2-056AE76BAD1C}" type="pres">
      <dgm:prSet presAssocID="{0C37792E-7C2F-48B7-8457-BA5B42EA8D9E}" presName="spaceH" presStyleLbl="node1" presStyleIdx="0" presStyleCnt="0"/>
      <dgm:spPr/>
    </dgm:pt>
    <dgm:pt modelId="{017D658C-C7E6-4A7E-A66E-49F006000BE3}" type="pres">
      <dgm:prSet presAssocID="{0C37792E-7C2F-48B7-8457-BA5B42EA8D9E}" presName="desPictures" presStyleLbl="alignImgPlace1" presStyleIdx="4" presStyleCnt="5" custLinFactX="-33058" custLinFactNeighborX="-100000" custLinFactNeighborY="3434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t>
        <a:bodyPr/>
        <a:lstStyle/>
        <a:p>
          <a:endParaRPr lang="es-CO"/>
        </a:p>
      </dgm:t>
    </dgm:pt>
    <dgm:pt modelId="{30623BCD-2349-4127-B7D0-DFA4585F9F9F}" type="pres">
      <dgm:prSet presAssocID="{0C37792E-7C2F-48B7-8457-BA5B42EA8D9E}" presName="desTextWrapper" presStyleCnt="0"/>
      <dgm:spPr/>
    </dgm:pt>
    <dgm:pt modelId="{9B6799FF-E858-4F3F-8101-6EF063F39970}" type="pres">
      <dgm:prSet presAssocID="{0C37792E-7C2F-48B7-8457-BA5B42EA8D9E}" presName="desText" presStyleLbl="revTx" presStyleIdx="4" presStyleCnt="5" custLinFactNeighborX="-14984" custLinFactNeighborY="71066">
        <dgm:presLayoutVars>
          <dgm:bulletEnabled val="1"/>
        </dgm:presLayoutVars>
      </dgm:prSet>
      <dgm:spPr/>
      <dgm:t>
        <a:bodyPr/>
        <a:lstStyle/>
        <a:p>
          <a:endParaRPr lang="es-CO"/>
        </a:p>
      </dgm:t>
    </dgm:pt>
    <dgm:pt modelId="{90AA0793-91E6-41D1-BF96-A0361A97554B}" type="pres">
      <dgm:prSet presAssocID="{ADF4C0A2-C7BD-47AF-A23F-FAA817CA93C9}" presName="maxNode" presStyleCnt="0"/>
      <dgm:spPr/>
    </dgm:pt>
    <dgm:pt modelId="{2DFD415B-1C2A-413A-A7BA-955C15993C41}" type="pres">
      <dgm:prSet presAssocID="{ADF4C0A2-C7BD-47AF-A23F-FAA817CA93C9}" presName="Name33" presStyleCnt="0"/>
      <dgm:spPr/>
    </dgm:pt>
  </dgm:ptLst>
  <dgm:cxnLst>
    <dgm:cxn modelId="{249663A3-A333-4087-9E9A-7C6819325D6F}" srcId="{41FDCA19-1B7C-426F-A8C5-00C77D5E2229}" destId="{10CDA6B0-4EE5-46A6-89EB-ECAD20A0DCB1}" srcOrd="3" destOrd="0" parTransId="{D04CD194-AC86-469D-853F-21C65F5509F3}" sibTransId="{77BCA9AA-FCF8-4992-89FC-12F371A867DC}"/>
    <dgm:cxn modelId="{87CD6B5D-B460-4284-A3E2-48F3FF617C76}" type="presOf" srcId="{8AC6A2E4-EA7F-4295-BD9F-A188187BEEF5}" destId="{BD3897B0-A0D3-4DEA-9A90-7976B38FBF04}" srcOrd="0" destOrd="0" presId="urn:microsoft.com/office/officeart/2008/layout/AccentedPicture"/>
    <dgm:cxn modelId="{9334345B-914C-4261-BB4B-3D82B23E000B}" type="presOf" srcId="{41FDCA19-1B7C-426F-A8C5-00C77D5E2229}" destId="{0C6BF20C-B9AF-4EB5-BD9F-76DDA9A583E3}" srcOrd="0" destOrd="0" presId="urn:microsoft.com/office/officeart/2008/layout/AccentedPicture"/>
    <dgm:cxn modelId="{09259B16-0E86-49E4-8189-AFDACB5DDA3E}" srcId="{ADF4C0A2-C7BD-47AF-A23F-FAA817CA93C9}" destId="{0C37792E-7C2F-48B7-8457-BA5B42EA8D9E}" srcOrd="5" destOrd="0" parTransId="{13481B48-5B40-4996-8FD8-16DD03C3A264}" sibTransId="{E4A78AA5-A44E-457C-B6E1-33E3AB5FCD87}"/>
    <dgm:cxn modelId="{A8288340-D159-4E7D-9B23-8DCBFA148E5F}" type="presOf" srcId="{10CDA6B0-4EE5-46A6-89EB-ECAD20A0DCB1}" destId="{0C6BF20C-B9AF-4EB5-BD9F-76DDA9A583E3}" srcOrd="0" destOrd="4" presId="urn:microsoft.com/office/officeart/2008/layout/AccentedPicture"/>
    <dgm:cxn modelId="{58B440D2-3064-4968-8409-5D6CD05D2C76}" type="presOf" srcId="{ADF4C0A2-C7BD-47AF-A23F-FAA817CA93C9}" destId="{4638DB38-5F67-49EA-A109-1EACC510CAED}" srcOrd="0" destOrd="0" presId="urn:microsoft.com/office/officeart/2008/layout/AccentedPicture"/>
    <dgm:cxn modelId="{61D72FAC-C9BF-465E-9819-AD5C0BA89C2F}" srcId="{ADF4C0A2-C7BD-47AF-A23F-FAA817CA93C9}" destId="{8AC6A2E4-EA7F-4295-BD9F-A188187BEEF5}" srcOrd="3" destOrd="0" parTransId="{782AD72B-D5DE-47F1-AABB-F1E4BC8A8051}" sibTransId="{8033377D-70E0-49F9-A982-CA510BE12D81}"/>
    <dgm:cxn modelId="{8BB8CA74-38CF-4814-A0FE-57F88CFB17FB}" type="presOf" srcId="{DBB0BED9-D434-44A2-915A-984645D76990}" destId="{0C6BF20C-B9AF-4EB5-BD9F-76DDA9A583E3}" srcOrd="0" destOrd="2" presId="urn:microsoft.com/office/officeart/2008/layout/AccentedPicture"/>
    <dgm:cxn modelId="{1C6F0302-7AB3-422A-BA39-4C4734326443}" srcId="{41FDCA19-1B7C-426F-A8C5-00C77D5E2229}" destId="{8A7288BD-6F54-48F2-B10E-F069720C0C81}" srcOrd="2" destOrd="0" parTransId="{FF32C4AF-CDEB-4F57-9963-2973A44E628C}" sibTransId="{3A99835A-BC48-4F88-9A30-0F5C9001A815}"/>
    <dgm:cxn modelId="{E8BD9CAC-AF7E-4B6B-ACC7-797CEB792D49}" type="presOf" srcId="{70C57C19-3414-4A8B-A53B-AE7C6EA6A336}" destId="{A80E095F-AD1B-4F29-860B-7AFF4AD27DB5}" srcOrd="0" destOrd="0" presId="urn:microsoft.com/office/officeart/2008/layout/AccentedPicture"/>
    <dgm:cxn modelId="{09C48A57-CB45-4075-B2A0-B8F816A2522E}" srcId="{ADF4C0A2-C7BD-47AF-A23F-FAA817CA93C9}" destId="{70C57C19-3414-4A8B-A53B-AE7C6EA6A336}" srcOrd="1" destOrd="0" parTransId="{79737AC9-07EC-46E1-AD62-46677D2B4B9E}" sibTransId="{DFDDE133-FAB4-4CDD-911F-B7F9813F4593}"/>
    <dgm:cxn modelId="{F49066A6-3B1A-491C-B317-73EBE39EBAE7}" srcId="{ADF4C0A2-C7BD-47AF-A23F-FAA817CA93C9}" destId="{9B9E79CA-853A-47B6-B1C0-43E18EAE75B2}" srcOrd="2" destOrd="0" parTransId="{386B3C36-29B9-41A0-BC8B-4AE27F811257}" sibTransId="{81CCDB98-FF1D-4D6A-B25E-DC2D7CFB529D}"/>
    <dgm:cxn modelId="{57882ECA-2CC3-43B2-87F6-1F1D9153D0FB}" type="presOf" srcId="{ECCDECB0-48F0-4169-A256-B94D2C284BE8}" destId="{E23184A1-6EA5-4DD4-B8E3-FFABF8FD6D18}" srcOrd="0" destOrd="0" presId="urn:microsoft.com/office/officeart/2008/layout/AccentedPicture"/>
    <dgm:cxn modelId="{0E01AD14-94B1-4C78-AF51-AB1C09667773}" type="presOf" srcId="{E5247322-F8D8-4B19-A0A4-0330AB66B19B}" destId="{0C6BF20C-B9AF-4EB5-BD9F-76DDA9A583E3}" srcOrd="0" destOrd="1" presId="urn:microsoft.com/office/officeart/2008/layout/AccentedPicture"/>
    <dgm:cxn modelId="{73CD1A0E-F8C0-46FC-9126-B1B73B25FAC6}" srcId="{41FDCA19-1B7C-426F-A8C5-00C77D5E2229}" destId="{E5247322-F8D8-4B19-A0A4-0330AB66B19B}" srcOrd="0" destOrd="0" parTransId="{280D114E-DFEA-45F7-B005-D5B15AC71681}" sibTransId="{F86AEF92-D9A8-4EEA-AC1D-8C18AC2CDA4D}"/>
    <dgm:cxn modelId="{D644B792-85DA-4613-880B-847D9E795388}" srcId="{ADF4C0A2-C7BD-47AF-A23F-FAA817CA93C9}" destId="{41FDCA19-1B7C-426F-A8C5-00C77D5E2229}" srcOrd="4" destOrd="0" parTransId="{0C40616B-0912-4590-82C2-585470160A46}" sibTransId="{8D623928-2326-42F1-BDAA-7F11D4902333}"/>
    <dgm:cxn modelId="{A3955ABC-29C1-4848-A29B-073A8D6E3026}" type="presOf" srcId="{2E30F4C2-79C8-4176-A12A-386A073298CA}" destId="{9B6799FF-E858-4F3F-8101-6EF063F39970}" srcOrd="0" destOrd="2" presId="urn:microsoft.com/office/officeart/2008/layout/AccentedPicture"/>
    <dgm:cxn modelId="{942516CA-0D35-47EE-AF77-5E6362C127F6}" type="presOf" srcId="{9B9E79CA-853A-47B6-B1C0-43E18EAE75B2}" destId="{86FAE7D2-B09E-4F61-A337-5BDADD070ACD}" srcOrd="0" destOrd="0" presId="urn:microsoft.com/office/officeart/2008/layout/AccentedPicture"/>
    <dgm:cxn modelId="{AAFEA056-87DE-491C-B358-2A6BA763E597}" srcId="{41FDCA19-1B7C-426F-A8C5-00C77D5E2229}" destId="{DBB0BED9-D434-44A2-915A-984645D76990}" srcOrd="1" destOrd="0" parTransId="{097CFF79-9FE5-4ECE-B551-677A7F7F6DF4}" sibTransId="{1EF465C9-2B94-4151-8E07-F95DC6B96904}"/>
    <dgm:cxn modelId="{60730900-3855-4615-BB10-8969B2561B8E}" type="presOf" srcId="{2CA74246-1D4B-440B-BAB8-57E7D8C06DDA}" destId="{B1E160C6-F44D-40DD-91F9-CEB13BCAB21C}" srcOrd="0" destOrd="0" presId="urn:microsoft.com/office/officeart/2008/layout/AccentedPicture"/>
    <dgm:cxn modelId="{B882C8CA-88B7-419F-89B4-8764CAF60BB0}" srcId="{0C37792E-7C2F-48B7-8457-BA5B42EA8D9E}" destId="{FF290BB9-D01B-4690-BF73-B60DD1671E64}" srcOrd="0" destOrd="0" parTransId="{836C4594-1162-4DE1-A6F4-C9207771523C}" sibTransId="{428DD233-69F1-4CFA-A941-C9D265E8EE35}"/>
    <dgm:cxn modelId="{2383FDF3-92BB-47F3-BB9E-1211781AA8EE}" srcId="{ADF4C0A2-C7BD-47AF-A23F-FAA817CA93C9}" destId="{ECCDECB0-48F0-4169-A256-B94D2C284BE8}" srcOrd="0" destOrd="0" parTransId="{67839EBA-524B-4EF5-B95A-A6078C8A815A}" sibTransId="{2CA74246-1D4B-440B-BAB8-57E7D8C06DDA}"/>
    <dgm:cxn modelId="{2B55D28A-07AB-4590-8F14-212D0866CFA5}" srcId="{0C37792E-7C2F-48B7-8457-BA5B42EA8D9E}" destId="{2E30F4C2-79C8-4176-A12A-386A073298CA}" srcOrd="1" destOrd="0" parTransId="{FBB8A4DF-822D-4529-B799-BC76D1C2EB5B}" sibTransId="{B1E25FB1-5D51-4795-8207-B9170173B3AE}"/>
    <dgm:cxn modelId="{ED20D779-1B1A-45B0-AADE-E626333E9F50}" type="presOf" srcId="{FF290BB9-D01B-4690-BF73-B60DD1671E64}" destId="{9B6799FF-E858-4F3F-8101-6EF063F39970}" srcOrd="0" destOrd="1" presId="urn:microsoft.com/office/officeart/2008/layout/AccentedPicture"/>
    <dgm:cxn modelId="{257456BE-3078-429F-A78B-DEDC123BE3B7}" type="presOf" srcId="{8A7288BD-6F54-48F2-B10E-F069720C0C81}" destId="{0C6BF20C-B9AF-4EB5-BD9F-76DDA9A583E3}" srcOrd="0" destOrd="3" presId="urn:microsoft.com/office/officeart/2008/layout/AccentedPicture"/>
    <dgm:cxn modelId="{D44F0444-FBFF-4607-AA92-7D7236EFCFA3}" type="presOf" srcId="{0C37792E-7C2F-48B7-8457-BA5B42EA8D9E}" destId="{9B6799FF-E858-4F3F-8101-6EF063F39970}" srcOrd="0" destOrd="0" presId="urn:microsoft.com/office/officeart/2008/layout/AccentedPicture"/>
    <dgm:cxn modelId="{A52DE4F7-7F8A-4DBF-BBEF-C13ED2378A38}" type="presParOf" srcId="{4638DB38-5F67-49EA-A109-1EACC510CAED}" destId="{B1E160C6-F44D-40DD-91F9-CEB13BCAB21C}" srcOrd="0" destOrd="0" presId="urn:microsoft.com/office/officeart/2008/layout/AccentedPicture"/>
    <dgm:cxn modelId="{95BA0DBC-0029-4E65-8DE4-FC90211DA0B0}" type="presParOf" srcId="{4638DB38-5F67-49EA-A109-1EACC510CAED}" destId="{E23184A1-6EA5-4DD4-B8E3-FFABF8FD6D18}" srcOrd="1" destOrd="0" presId="urn:microsoft.com/office/officeart/2008/layout/AccentedPicture"/>
    <dgm:cxn modelId="{29CA25FF-F849-4458-B63E-F77EB52E9F7D}" type="presParOf" srcId="{4638DB38-5F67-49EA-A109-1EACC510CAED}" destId="{BCCF58DC-E480-4C77-8482-81DD4642C7F6}" srcOrd="2" destOrd="0" presId="urn:microsoft.com/office/officeart/2008/layout/AccentedPicture"/>
    <dgm:cxn modelId="{3A2074CA-AB99-41AC-8DBE-9043A573347D}" type="presParOf" srcId="{BCCF58DC-E480-4C77-8482-81DD4642C7F6}" destId="{31E1E9FE-A9E2-4085-8BA6-9F0DE33B8406}" srcOrd="0" destOrd="0" presId="urn:microsoft.com/office/officeart/2008/layout/AccentedPicture"/>
    <dgm:cxn modelId="{EA0943CC-A684-451A-B7A9-FDF4A20593C7}" type="presParOf" srcId="{31E1E9FE-A9E2-4085-8BA6-9F0DE33B8406}" destId="{6C6F0352-5447-45EF-8BC4-50899C451B3F}" srcOrd="0" destOrd="0" presId="urn:microsoft.com/office/officeart/2008/layout/AccentedPicture"/>
    <dgm:cxn modelId="{6F938FB1-4979-461F-94BD-9E34C3C6C5C2}" type="presParOf" srcId="{31E1E9FE-A9E2-4085-8BA6-9F0DE33B8406}" destId="{36FE94F5-B978-45D0-97E8-5E53F4E5C148}" srcOrd="1" destOrd="0" presId="urn:microsoft.com/office/officeart/2008/layout/AccentedPicture"/>
    <dgm:cxn modelId="{FBD30C4B-8739-4033-8C7A-55A1EC06917D}" type="presParOf" srcId="{31E1E9FE-A9E2-4085-8BA6-9F0DE33B8406}" destId="{D0C4514D-5D68-4844-B857-3D36ECB25842}" srcOrd="2" destOrd="0" presId="urn:microsoft.com/office/officeart/2008/layout/AccentedPicture"/>
    <dgm:cxn modelId="{93F33FD3-C511-4223-8259-3B8FC90791EA}" type="presParOf" srcId="{D0C4514D-5D68-4844-B857-3D36ECB25842}" destId="{A80E095F-AD1B-4F29-860B-7AFF4AD27DB5}" srcOrd="0" destOrd="0" presId="urn:microsoft.com/office/officeart/2008/layout/AccentedPicture"/>
    <dgm:cxn modelId="{27346C42-8534-4194-B998-F04405128F44}" type="presParOf" srcId="{BCCF58DC-E480-4C77-8482-81DD4642C7F6}" destId="{08279F68-689A-415F-8E91-4350EC2580EF}" srcOrd="1" destOrd="0" presId="urn:microsoft.com/office/officeart/2008/layout/AccentedPicture"/>
    <dgm:cxn modelId="{BBCA6E4B-5927-4BBD-A784-26EE84B19E39}" type="presParOf" srcId="{BCCF58DC-E480-4C77-8482-81DD4642C7F6}" destId="{908AF263-9735-40A7-974B-9100DB7847E2}" srcOrd="2" destOrd="0" presId="urn:microsoft.com/office/officeart/2008/layout/AccentedPicture"/>
    <dgm:cxn modelId="{8BE730ED-058D-4D35-9CC1-751BD924242C}" type="presParOf" srcId="{908AF263-9735-40A7-974B-9100DB7847E2}" destId="{AB1C785F-4680-46C0-B9CE-AC8B1F97EA3B}" srcOrd="0" destOrd="0" presId="urn:microsoft.com/office/officeart/2008/layout/AccentedPicture"/>
    <dgm:cxn modelId="{37C45617-239D-4282-8F04-69201DFC064B}" type="presParOf" srcId="{908AF263-9735-40A7-974B-9100DB7847E2}" destId="{7F7CDB2C-9071-42D1-90A7-547DE16FC80A}" srcOrd="1" destOrd="0" presId="urn:microsoft.com/office/officeart/2008/layout/AccentedPicture"/>
    <dgm:cxn modelId="{A6576D4B-21A0-4673-93D5-5B4107E99AEF}" type="presParOf" srcId="{908AF263-9735-40A7-974B-9100DB7847E2}" destId="{E3ABC82D-A4BB-4C3A-A1E5-DFE6A8BB37E2}" srcOrd="2" destOrd="0" presId="urn:microsoft.com/office/officeart/2008/layout/AccentedPicture"/>
    <dgm:cxn modelId="{2A8FD14F-2F8F-42B0-82EC-2B9F1065412F}" type="presParOf" srcId="{E3ABC82D-A4BB-4C3A-A1E5-DFE6A8BB37E2}" destId="{86FAE7D2-B09E-4F61-A337-5BDADD070ACD}" srcOrd="0" destOrd="0" presId="urn:microsoft.com/office/officeart/2008/layout/AccentedPicture"/>
    <dgm:cxn modelId="{6BE360E9-4E69-4BE0-86FF-BCB50324FE67}" type="presParOf" srcId="{BCCF58DC-E480-4C77-8482-81DD4642C7F6}" destId="{D04C2F91-7EA3-42D4-A25B-05CAB52E4AEF}" srcOrd="3" destOrd="0" presId="urn:microsoft.com/office/officeart/2008/layout/AccentedPicture"/>
    <dgm:cxn modelId="{9EB2F4DF-F1B9-45B7-BE60-1D4EE4181B50}" type="presParOf" srcId="{BCCF58DC-E480-4C77-8482-81DD4642C7F6}" destId="{F362FD0B-772E-4CA5-8679-B7D6D3BAAF8A}" srcOrd="4" destOrd="0" presId="urn:microsoft.com/office/officeart/2008/layout/AccentedPicture"/>
    <dgm:cxn modelId="{485BCB8A-9D78-4F80-92B2-BF416ACB2A2D}" type="presParOf" srcId="{F362FD0B-772E-4CA5-8679-B7D6D3BAAF8A}" destId="{C1E2DF88-3C00-4016-8853-1A0ACAB734F0}" srcOrd="0" destOrd="0" presId="urn:microsoft.com/office/officeart/2008/layout/AccentedPicture"/>
    <dgm:cxn modelId="{6BDFB943-261E-4182-A49A-D3908AC7212F}" type="presParOf" srcId="{F362FD0B-772E-4CA5-8679-B7D6D3BAAF8A}" destId="{1B793CA8-255C-4F87-AE29-32EF300F3AD7}" srcOrd="1" destOrd="0" presId="urn:microsoft.com/office/officeart/2008/layout/AccentedPicture"/>
    <dgm:cxn modelId="{FDE8BFAE-16B6-49FF-BFB1-ED0DE68A4C6C}" type="presParOf" srcId="{F362FD0B-772E-4CA5-8679-B7D6D3BAAF8A}" destId="{B7BD743C-757A-4395-A342-293469B28EC4}" srcOrd="2" destOrd="0" presId="urn:microsoft.com/office/officeart/2008/layout/AccentedPicture"/>
    <dgm:cxn modelId="{5E61F2A1-745B-4FB4-B6EB-2F5B2BBDE6C4}" type="presParOf" srcId="{B7BD743C-757A-4395-A342-293469B28EC4}" destId="{BD3897B0-A0D3-4DEA-9A90-7976B38FBF04}" srcOrd="0" destOrd="0" presId="urn:microsoft.com/office/officeart/2008/layout/AccentedPicture"/>
    <dgm:cxn modelId="{27371FEB-81A5-42BC-91B2-FF620FDDAC1E}" type="presParOf" srcId="{BCCF58DC-E480-4C77-8482-81DD4642C7F6}" destId="{7037DD2C-2F49-4960-B650-FAF7A564760E}" srcOrd="5" destOrd="0" presId="urn:microsoft.com/office/officeart/2008/layout/AccentedPicture"/>
    <dgm:cxn modelId="{4F8EC721-0C6D-4B26-8482-6FED305155BA}" type="presParOf" srcId="{BCCF58DC-E480-4C77-8482-81DD4642C7F6}" destId="{F1111F3C-2E47-4218-8C80-892C03CDC0F6}" srcOrd="6" destOrd="0" presId="urn:microsoft.com/office/officeart/2008/layout/AccentedPicture"/>
    <dgm:cxn modelId="{4A748EE1-B37F-46B3-8F45-8A4E4042723A}" type="presParOf" srcId="{F1111F3C-2E47-4218-8C80-892C03CDC0F6}" destId="{3D9325CF-D3BA-4759-B23F-450B4A810D00}" srcOrd="0" destOrd="0" presId="urn:microsoft.com/office/officeart/2008/layout/AccentedPicture"/>
    <dgm:cxn modelId="{2014DF08-E8F0-4703-80A3-B6DB993A9E73}" type="presParOf" srcId="{F1111F3C-2E47-4218-8C80-892C03CDC0F6}" destId="{17648650-77F3-44E8-A037-A05CFB3E3703}" srcOrd="1" destOrd="0" presId="urn:microsoft.com/office/officeart/2008/layout/AccentedPicture"/>
    <dgm:cxn modelId="{78A79653-99C6-43BD-BCF3-81C1EB3D8C19}" type="presParOf" srcId="{F1111F3C-2E47-4218-8C80-892C03CDC0F6}" destId="{D64D9A9A-7FDE-483F-8130-4FA4339B3BA3}" srcOrd="2" destOrd="0" presId="urn:microsoft.com/office/officeart/2008/layout/AccentedPicture"/>
    <dgm:cxn modelId="{6BC92411-82EB-4310-B965-0086F87E342D}" type="presParOf" srcId="{D64D9A9A-7FDE-483F-8130-4FA4339B3BA3}" destId="{0C6BF20C-B9AF-4EB5-BD9F-76DDA9A583E3}" srcOrd="0" destOrd="0" presId="urn:microsoft.com/office/officeart/2008/layout/AccentedPicture"/>
    <dgm:cxn modelId="{B4D9E668-77C4-4087-B7A0-6781B14CC8DF}" type="presParOf" srcId="{BCCF58DC-E480-4C77-8482-81DD4642C7F6}" destId="{370B8409-830C-4B1A-A7BA-37CD17A3720F}" srcOrd="7" destOrd="0" presId="urn:microsoft.com/office/officeart/2008/layout/AccentedPicture"/>
    <dgm:cxn modelId="{860325E8-D41D-404D-9479-D9CF4BCD4747}" type="presParOf" srcId="{BCCF58DC-E480-4C77-8482-81DD4642C7F6}" destId="{237F6288-0BAE-47CD-B2CA-BDF81A8765CB}" srcOrd="8" destOrd="0" presId="urn:microsoft.com/office/officeart/2008/layout/AccentedPicture"/>
    <dgm:cxn modelId="{C0A9733F-5C34-4170-86F8-834A681CE2D8}" type="presParOf" srcId="{237F6288-0BAE-47CD-B2CA-BDF81A8765CB}" destId="{D7BD9F7D-3DAE-4C49-84A2-056AE76BAD1C}" srcOrd="0" destOrd="0" presId="urn:microsoft.com/office/officeart/2008/layout/AccentedPicture"/>
    <dgm:cxn modelId="{4CD7843E-9B69-44FE-B7AF-B8FAF28EBA45}" type="presParOf" srcId="{237F6288-0BAE-47CD-B2CA-BDF81A8765CB}" destId="{017D658C-C7E6-4A7E-A66E-49F006000BE3}" srcOrd="1" destOrd="0" presId="urn:microsoft.com/office/officeart/2008/layout/AccentedPicture"/>
    <dgm:cxn modelId="{ED393DB4-268F-42CA-862A-5AE302C82FF4}" type="presParOf" srcId="{237F6288-0BAE-47CD-B2CA-BDF81A8765CB}" destId="{30623BCD-2349-4127-B7D0-DFA4585F9F9F}" srcOrd="2" destOrd="0" presId="urn:microsoft.com/office/officeart/2008/layout/AccentedPicture"/>
    <dgm:cxn modelId="{0542E55A-EFE0-4A70-BAE1-D0C4BA0EA78B}" type="presParOf" srcId="{30623BCD-2349-4127-B7D0-DFA4585F9F9F}" destId="{9B6799FF-E858-4F3F-8101-6EF063F39970}" srcOrd="0" destOrd="0" presId="urn:microsoft.com/office/officeart/2008/layout/AccentedPicture"/>
    <dgm:cxn modelId="{4A47824F-9999-4EAD-8C15-40C9495DBAE2}" type="presParOf" srcId="{4638DB38-5F67-49EA-A109-1EACC510CAED}" destId="{90AA0793-91E6-41D1-BF96-A0361A97554B}" srcOrd="3" destOrd="0" presId="urn:microsoft.com/office/officeart/2008/layout/AccentedPicture"/>
    <dgm:cxn modelId="{D8A8263F-15F5-4793-8D02-BDC324F59EB6}" type="presParOf" srcId="{90AA0793-91E6-41D1-BF96-A0361A97554B}" destId="{2DFD415B-1C2A-413A-A7BA-955C15993C41}"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3EC563-8DE9-429C-B760-E3F852FA03B2}"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s-CO"/>
        </a:p>
      </dgm:t>
    </dgm:pt>
    <dgm:pt modelId="{0D6B9C72-6817-43E8-AD7D-9AAC7C1C1BEF}">
      <dgm:prSet phldrT="[Texto]"/>
      <dgm:spPr/>
      <dgm:t>
        <a:bodyPr/>
        <a:lstStyle/>
        <a:p>
          <a:r>
            <a:rPr lang="es-CO" dirty="0" smtClean="0"/>
            <a:t>Construcción de modelos </a:t>
          </a:r>
          <a:endParaRPr lang="es-CO" dirty="0"/>
        </a:p>
      </dgm:t>
    </dgm:pt>
    <dgm:pt modelId="{F1258F35-C834-4829-A2B5-099E7B8C546A}" type="parTrans" cxnId="{0137D5F3-20D9-4D52-A039-1DF8A4E609DF}">
      <dgm:prSet/>
      <dgm:spPr/>
      <dgm:t>
        <a:bodyPr/>
        <a:lstStyle/>
        <a:p>
          <a:endParaRPr lang="es-CO"/>
        </a:p>
      </dgm:t>
    </dgm:pt>
    <dgm:pt modelId="{3FF31F70-725D-43FF-A27C-E2720EB9C94F}" type="sibTrans" cxnId="{0137D5F3-20D9-4D52-A039-1DF8A4E609DF}">
      <dgm:prSet/>
      <dgm:spPr/>
      <dgm:t>
        <a:bodyPr/>
        <a:lstStyle/>
        <a:p>
          <a:endParaRPr lang="es-CO"/>
        </a:p>
      </dgm:t>
    </dgm:pt>
    <dgm:pt modelId="{1BCD8612-44DE-457F-8960-03DFEA9EDC28}">
      <dgm:prSet phldrT="[Texto]"/>
      <dgm:spPr/>
      <dgm:t>
        <a:bodyPr/>
        <a:lstStyle/>
        <a:p>
          <a:r>
            <a:rPr lang="es-CO" dirty="0" smtClean="0"/>
            <a:t>Predictivo</a:t>
          </a:r>
          <a:endParaRPr lang="es-CO" dirty="0"/>
        </a:p>
      </dgm:t>
    </dgm:pt>
    <dgm:pt modelId="{4D997A9F-DB00-4456-8224-271680A61FB2}" type="parTrans" cxnId="{88814D4E-3897-472A-9AD0-1B8FAA79AC34}">
      <dgm:prSet/>
      <dgm:spPr/>
      <dgm:t>
        <a:bodyPr/>
        <a:lstStyle/>
        <a:p>
          <a:endParaRPr lang="es-CO"/>
        </a:p>
      </dgm:t>
    </dgm:pt>
    <dgm:pt modelId="{DE385173-8E28-4467-B8F2-402967F2BF33}" type="sibTrans" cxnId="{88814D4E-3897-472A-9AD0-1B8FAA79AC34}">
      <dgm:prSet/>
      <dgm:spPr/>
      <dgm:t>
        <a:bodyPr/>
        <a:lstStyle/>
        <a:p>
          <a:endParaRPr lang="es-CO"/>
        </a:p>
      </dgm:t>
    </dgm:pt>
    <dgm:pt modelId="{04941A19-7826-4110-9AF0-D88E5C846B05}">
      <dgm:prSet phldrT="[Texto]"/>
      <dgm:spPr/>
      <dgm:t>
        <a:bodyPr/>
        <a:lstStyle/>
        <a:p>
          <a:r>
            <a:rPr lang="es-CO" dirty="0" smtClean="0"/>
            <a:t>descriptivo</a:t>
          </a:r>
          <a:endParaRPr lang="es-CO" dirty="0"/>
        </a:p>
      </dgm:t>
    </dgm:pt>
    <dgm:pt modelId="{CD60D241-EC0E-4CC6-B952-86181FCCB8EA}" type="parTrans" cxnId="{0597F31A-A548-4CBE-ABA8-10421100F440}">
      <dgm:prSet/>
      <dgm:spPr/>
      <dgm:t>
        <a:bodyPr/>
        <a:lstStyle/>
        <a:p>
          <a:endParaRPr lang="es-CO"/>
        </a:p>
      </dgm:t>
    </dgm:pt>
    <dgm:pt modelId="{D67701CC-18D4-4F0D-8D75-361A86E712FC}" type="sibTrans" cxnId="{0597F31A-A548-4CBE-ABA8-10421100F440}">
      <dgm:prSet/>
      <dgm:spPr/>
      <dgm:t>
        <a:bodyPr/>
        <a:lstStyle/>
        <a:p>
          <a:endParaRPr lang="es-CO"/>
        </a:p>
      </dgm:t>
    </dgm:pt>
    <dgm:pt modelId="{5A1A0AE5-4354-4D3B-8209-8667E3ED7555}">
      <dgm:prSet phldrT="[Texto]"/>
      <dgm:spPr/>
      <dgm:t>
        <a:bodyPr/>
        <a:lstStyle/>
        <a:p>
          <a:r>
            <a:rPr lang="es-CO" dirty="0" smtClean="0"/>
            <a:t>mixto</a:t>
          </a:r>
          <a:endParaRPr lang="es-CO" dirty="0"/>
        </a:p>
      </dgm:t>
    </dgm:pt>
    <dgm:pt modelId="{8B75D498-C7E2-43D1-9876-A9CB77AFBCB1}" type="parTrans" cxnId="{D1395C34-1912-4ECA-A95B-A31CAAF4D4C3}">
      <dgm:prSet/>
      <dgm:spPr/>
      <dgm:t>
        <a:bodyPr/>
        <a:lstStyle/>
        <a:p>
          <a:endParaRPr lang="es-CO"/>
        </a:p>
      </dgm:t>
    </dgm:pt>
    <dgm:pt modelId="{B9B4F354-F1A4-40BB-816C-3403680AABD2}" type="sibTrans" cxnId="{D1395C34-1912-4ECA-A95B-A31CAAF4D4C3}">
      <dgm:prSet/>
      <dgm:spPr/>
      <dgm:t>
        <a:bodyPr/>
        <a:lstStyle/>
        <a:p>
          <a:endParaRPr lang="es-CO"/>
        </a:p>
      </dgm:t>
    </dgm:pt>
    <dgm:pt modelId="{E7F4FCED-F36B-445F-A0ED-6CD686E405C1}" type="pres">
      <dgm:prSet presAssocID="{DE3EC563-8DE9-429C-B760-E3F852FA03B2}" presName="hierChild1" presStyleCnt="0">
        <dgm:presLayoutVars>
          <dgm:chPref val="1"/>
          <dgm:dir/>
          <dgm:animOne val="branch"/>
          <dgm:animLvl val="lvl"/>
          <dgm:resizeHandles/>
        </dgm:presLayoutVars>
      </dgm:prSet>
      <dgm:spPr/>
      <dgm:t>
        <a:bodyPr/>
        <a:lstStyle/>
        <a:p>
          <a:endParaRPr lang="es-CO"/>
        </a:p>
      </dgm:t>
    </dgm:pt>
    <dgm:pt modelId="{25B5BF4A-839B-4D5F-A34D-B5A1F257A2CB}" type="pres">
      <dgm:prSet presAssocID="{0D6B9C72-6817-43E8-AD7D-9AAC7C1C1BEF}" presName="hierRoot1" presStyleCnt="0"/>
      <dgm:spPr/>
    </dgm:pt>
    <dgm:pt modelId="{D43C35B3-0A6B-4090-9A02-F8252B972F47}" type="pres">
      <dgm:prSet presAssocID="{0D6B9C72-6817-43E8-AD7D-9AAC7C1C1BEF}" presName="composite" presStyleCnt="0"/>
      <dgm:spPr/>
    </dgm:pt>
    <dgm:pt modelId="{532855A2-FC8A-4041-A709-A16DD2D5EF05}" type="pres">
      <dgm:prSet presAssocID="{0D6B9C72-6817-43E8-AD7D-9AAC7C1C1BEF}" presName="image" presStyleLbl="node0"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1000" r="-41000"/>
          </a:stretch>
        </a:blipFill>
      </dgm:spPr>
      <dgm:t>
        <a:bodyPr/>
        <a:lstStyle/>
        <a:p>
          <a:endParaRPr lang="es-CO"/>
        </a:p>
      </dgm:t>
    </dgm:pt>
    <dgm:pt modelId="{38D647AE-0DDB-4049-A832-3499A7473001}" type="pres">
      <dgm:prSet presAssocID="{0D6B9C72-6817-43E8-AD7D-9AAC7C1C1BEF}" presName="text" presStyleLbl="revTx" presStyleIdx="0" presStyleCnt="4">
        <dgm:presLayoutVars>
          <dgm:chPref val="3"/>
        </dgm:presLayoutVars>
      </dgm:prSet>
      <dgm:spPr/>
      <dgm:t>
        <a:bodyPr/>
        <a:lstStyle/>
        <a:p>
          <a:endParaRPr lang="es-CO"/>
        </a:p>
      </dgm:t>
    </dgm:pt>
    <dgm:pt modelId="{47D0974A-9C07-4CFB-A7C2-D1B42709AB16}" type="pres">
      <dgm:prSet presAssocID="{0D6B9C72-6817-43E8-AD7D-9AAC7C1C1BEF}" presName="hierChild2" presStyleCnt="0"/>
      <dgm:spPr/>
    </dgm:pt>
    <dgm:pt modelId="{316924E6-9859-4928-964A-22F94A60488C}" type="pres">
      <dgm:prSet presAssocID="{4D997A9F-DB00-4456-8224-271680A61FB2}" presName="Name10" presStyleLbl="parChTrans1D2" presStyleIdx="0" presStyleCnt="3"/>
      <dgm:spPr/>
      <dgm:t>
        <a:bodyPr/>
        <a:lstStyle/>
        <a:p>
          <a:endParaRPr lang="es-CO"/>
        </a:p>
      </dgm:t>
    </dgm:pt>
    <dgm:pt modelId="{B95DF643-8A8E-4D7E-B173-30B636C38A1B}" type="pres">
      <dgm:prSet presAssocID="{1BCD8612-44DE-457F-8960-03DFEA9EDC28}" presName="hierRoot2" presStyleCnt="0"/>
      <dgm:spPr/>
    </dgm:pt>
    <dgm:pt modelId="{8405DDEF-FD45-4037-9257-2130AEF016B8}" type="pres">
      <dgm:prSet presAssocID="{1BCD8612-44DE-457F-8960-03DFEA9EDC28}" presName="composite2" presStyleCnt="0"/>
      <dgm:spPr/>
    </dgm:pt>
    <dgm:pt modelId="{56790A5E-F15A-4E61-A4E9-0F590C5BD52A}" type="pres">
      <dgm:prSet presAssocID="{1BCD8612-44DE-457F-8960-03DFEA9EDC28}" presName="image2" presStyleLbl="node2" presStyleIdx="0"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dgm:spPr>
    </dgm:pt>
    <dgm:pt modelId="{9CFDBC1A-79E4-4F3A-93F0-D8A1BE4AAEA0}" type="pres">
      <dgm:prSet presAssocID="{1BCD8612-44DE-457F-8960-03DFEA9EDC28}" presName="text2" presStyleLbl="revTx" presStyleIdx="1" presStyleCnt="4">
        <dgm:presLayoutVars>
          <dgm:chPref val="3"/>
        </dgm:presLayoutVars>
      </dgm:prSet>
      <dgm:spPr/>
      <dgm:t>
        <a:bodyPr/>
        <a:lstStyle/>
        <a:p>
          <a:endParaRPr lang="es-CO"/>
        </a:p>
      </dgm:t>
    </dgm:pt>
    <dgm:pt modelId="{8133615E-6FC1-4B9D-B15E-A6960784AAB3}" type="pres">
      <dgm:prSet presAssocID="{1BCD8612-44DE-457F-8960-03DFEA9EDC28}" presName="hierChild3" presStyleCnt="0"/>
      <dgm:spPr/>
    </dgm:pt>
    <dgm:pt modelId="{9BFA6054-B16C-4D6E-AB46-80CECFDCC77A}" type="pres">
      <dgm:prSet presAssocID="{CD60D241-EC0E-4CC6-B952-86181FCCB8EA}" presName="Name10" presStyleLbl="parChTrans1D2" presStyleIdx="1" presStyleCnt="3"/>
      <dgm:spPr/>
      <dgm:t>
        <a:bodyPr/>
        <a:lstStyle/>
        <a:p>
          <a:endParaRPr lang="es-CO"/>
        </a:p>
      </dgm:t>
    </dgm:pt>
    <dgm:pt modelId="{D5AA32A9-0663-49C0-85B8-21D4FA03490B}" type="pres">
      <dgm:prSet presAssocID="{04941A19-7826-4110-9AF0-D88E5C846B05}" presName="hierRoot2" presStyleCnt="0"/>
      <dgm:spPr/>
    </dgm:pt>
    <dgm:pt modelId="{DF8DA03D-2C0E-4CF1-8A45-9BEF69ABF92E}" type="pres">
      <dgm:prSet presAssocID="{04941A19-7826-4110-9AF0-D88E5C846B05}" presName="composite2" presStyleCnt="0"/>
      <dgm:spPr/>
    </dgm:pt>
    <dgm:pt modelId="{598AE8FF-B160-474F-BCDA-E44E5666F78F}" type="pres">
      <dgm:prSet presAssocID="{04941A19-7826-4110-9AF0-D88E5C846B05}" presName="image2" presStyleLbl="node2" presStyleIdx="1" presStyleCnt="3" custLinFactNeighborX="2152" custLinFactNeighborY="3025"/>
      <dgm:spPr>
        <a:blipFill rotWithShape="1">
          <a:blip xmlns:r="http://schemas.openxmlformats.org/officeDocument/2006/relationships" r:embed="rId3"/>
          <a:stretch>
            <a:fillRect/>
          </a:stretch>
        </a:blipFill>
      </dgm:spPr>
    </dgm:pt>
    <dgm:pt modelId="{E09768BC-61B8-4099-AD5E-B5E3DC88F893}" type="pres">
      <dgm:prSet presAssocID="{04941A19-7826-4110-9AF0-D88E5C846B05}" presName="text2" presStyleLbl="revTx" presStyleIdx="2" presStyleCnt="4">
        <dgm:presLayoutVars>
          <dgm:chPref val="3"/>
        </dgm:presLayoutVars>
      </dgm:prSet>
      <dgm:spPr/>
      <dgm:t>
        <a:bodyPr/>
        <a:lstStyle/>
        <a:p>
          <a:endParaRPr lang="es-CO"/>
        </a:p>
      </dgm:t>
    </dgm:pt>
    <dgm:pt modelId="{EC3B2031-08C9-4A80-B57A-917FFED3624E}" type="pres">
      <dgm:prSet presAssocID="{04941A19-7826-4110-9AF0-D88E5C846B05}" presName="hierChild3" presStyleCnt="0"/>
      <dgm:spPr/>
    </dgm:pt>
    <dgm:pt modelId="{2EC3CFF0-5360-4CE7-B27C-49195D361B27}" type="pres">
      <dgm:prSet presAssocID="{8B75D498-C7E2-43D1-9876-A9CB77AFBCB1}" presName="Name10" presStyleLbl="parChTrans1D2" presStyleIdx="2" presStyleCnt="3"/>
      <dgm:spPr/>
      <dgm:t>
        <a:bodyPr/>
        <a:lstStyle/>
        <a:p>
          <a:endParaRPr lang="es-CO"/>
        </a:p>
      </dgm:t>
    </dgm:pt>
    <dgm:pt modelId="{7DC58A7F-DB0D-4D8B-88C8-EFDBF32DEAEC}" type="pres">
      <dgm:prSet presAssocID="{5A1A0AE5-4354-4D3B-8209-8667E3ED7555}" presName="hierRoot2" presStyleCnt="0"/>
      <dgm:spPr/>
    </dgm:pt>
    <dgm:pt modelId="{A7953772-7F33-4B62-A4BC-C514C8A5609B}" type="pres">
      <dgm:prSet presAssocID="{5A1A0AE5-4354-4D3B-8209-8667E3ED7555}" presName="composite2" presStyleCnt="0"/>
      <dgm:spPr/>
    </dgm:pt>
    <dgm:pt modelId="{B60E6C32-ED1D-4B6D-9179-BE4E5147539C}" type="pres">
      <dgm:prSet presAssocID="{5A1A0AE5-4354-4D3B-8209-8667E3ED7555}" presName="image2" presStyleLbl="node2"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dgm:spPr>
    </dgm:pt>
    <dgm:pt modelId="{1EFC8BD4-CB31-44EB-8BF8-4F71617D0FCD}" type="pres">
      <dgm:prSet presAssocID="{5A1A0AE5-4354-4D3B-8209-8667E3ED7555}" presName="text2" presStyleLbl="revTx" presStyleIdx="3" presStyleCnt="4">
        <dgm:presLayoutVars>
          <dgm:chPref val="3"/>
        </dgm:presLayoutVars>
      </dgm:prSet>
      <dgm:spPr/>
      <dgm:t>
        <a:bodyPr/>
        <a:lstStyle/>
        <a:p>
          <a:endParaRPr lang="es-CO"/>
        </a:p>
      </dgm:t>
    </dgm:pt>
    <dgm:pt modelId="{4E9C57BD-947B-4571-B88F-240B5E232A43}" type="pres">
      <dgm:prSet presAssocID="{5A1A0AE5-4354-4D3B-8209-8667E3ED7555}" presName="hierChild3" presStyleCnt="0"/>
      <dgm:spPr/>
    </dgm:pt>
  </dgm:ptLst>
  <dgm:cxnLst>
    <dgm:cxn modelId="{577EA6B9-ADEC-4C39-88BD-4B9F5956C2D8}" type="presOf" srcId="{0D6B9C72-6817-43E8-AD7D-9AAC7C1C1BEF}" destId="{38D647AE-0DDB-4049-A832-3499A7473001}" srcOrd="0" destOrd="0" presId="urn:microsoft.com/office/officeart/2009/layout/CirclePictureHierarchy"/>
    <dgm:cxn modelId="{698AC85F-1C5A-4055-961E-7EF1D6D15545}" type="presOf" srcId="{8B75D498-C7E2-43D1-9876-A9CB77AFBCB1}" destId="{2EC3CFF0-5360-4CE7-B27C-49195D361B27}" srcOrd="0" destOrd="0" presId="urn:microsoft.com/office/officeart/2009/layout/CirclePictureHierarchy"/>
    <dgm:cxn modelId="{06D0D19F-1850-44DA-B7D2-37F5737681A9}" type="presOf" srcId="{4D997A9F-DB00-4456-8224-271680A61FB2}" destId="{316924E6-9859-4928-964A-22F94A60488C}" srcOrd="0" destOrd="0" presId="urn:microsoft.com/office/officeart/2009/layout/CirclePictureHierarchy"/>
    <dgm:cxn modelId="{D1395C34-1912-4ECA-A95B-A31CAAF4D4C3}" srcId="{0D6B9C72-6817-43E8-AD7D-9AAC7C1C1BEF}" destId="{5A1A0AE5-4354-4D3B-8209-8667E3ED7555}" srcOrd="2" destOrd="0" parTransId="{8B75D498-C7E2-43D1-9876-A9CB77AFBCB1}" sibTransId="{B9B4F354-F1A4-40BB-816C-3403680AABD2}"/>
    <dgm:cxn modelId="{0597F31A-A548-4CBE-ABA8-10421100F440}" srcId="{0D6B9C72-6817-43E8-AD7D-9AAC7C1C1BEF}" destId="{04941A19-7826-4110-9AF0-D88E5C846B05}" srcOrd="1" destOrd="0" parTransId="{CD60D241-EC0E-4CC6-B952-86181FCCB8EA}" sibTransId="{D67701CC-18D4-4F0D-8D75-361A86E712FC}"/>
    <dgm:cxn modelId="{2CDFC3D8-FCDB-4195-B36A-824C7F43B520}" type="presOf" srcId="{04941A19-7826-4110-9AF0-D88E5C846B05}" destId="{E09768BC-61B8-4099-AD5E-B5E3DC88F893}" srcOrd="0" destOrd="0" presId="urn:microsoft.com/office/officeart/2009/layout/CirclePictureHierarchy"/>
    <dgm:cxn modelId="{44EECE1F-477D-4F04-8F2F-2B18F7FBC726}" type="presOf" srcId="{1BCD8612-44DE-457F-8960-03DFEA9EDC28}" destId="{9CFDBC1A-79E4-4F3A-93F0-D8A1BE4AAEA0}" srcOrd="0" destOrd="0" presId="urn:microsoft.com/office/officeart/2009/layout/CirclePictureHierarchy"/>
    <dgm:cxn modelId="{0137D5F3-20D9-4D52-A039-1DF8A4E609DF}" srcId="{DE3EC563-8DE9-429C-B760-E3F852FA03B2}" destId="{0D6B9C72-6817-43E8-AD7D-9AAC7C1C1BEF}" srcOrd="0" destOrd="0" parTransId="{F1258F35-C834-4829-A2B5-099E7B8C546A}" sibTransId="{3FF31F70-725D-43FF-A27C-E2720EB9C94F}"/>
    <dgm:cxn modelId="{6E26508F-5AFD-426E-8CD2-9498C8960F8F}" type="presOf" srcId="{DE3EC563-8DE9-429C-B760-E3F852FA03B2}" destId="{E7F4FCED-F36B-445F-A0ED-6CD686E405C1}" srcOrd="0" destOrd="0" presId="urn:microsoft.com/office/officeart/2009/layout/CirclePictureHierarchy"/>
    <dgm:cxn modelId="{F9E31655-5640-41E4-BA7A-0AC722EFC34E}" type="presOf" srcId="{5A1A0AE5-4354-4D3B-8209-8667E3ED7555}" destId="{1EFC8BD4-CB31-44EB-8BF8-4F71617D0FCD}" srcOrd="0" destOrd="0" presId="urn:microsoft.com/office/officeart/2009/layout/CirclePictureHierarchy"/>
    <dgm:cxn modelId="{B06C9DA4-4BE7-4EE3-B136-C42B04F458B9}" type="presOf" srcId="{CD60D241-EC0E-4CC6-B952-86181FCCB8EA}" destId="{9BFA6054-B16C-4D6E-AB46-80CECFDCC77A}" srcOrd="0" destOrd="0" presId="urn:microsoft.com/office/officeart/2009/layout/CirclePictureHierarchy"/>
    <dgm:cxn modelId="{88814D4E-3897-472A-9AD0-1B8FAA79AC34}" srcId="{0D6B9C72-6817-43E8-AD7D-9AAC7C1C1BEF}" destId="{1BCD8612-44DE-457F-8960-03DFEA9EDC28}" srcOrd="0" destOrd="0" parTransId="{4D997A9F-DB00-4456-8224-271680A61FB2}" sibTransId="{DE385173-8E28-4467-B8F2-402967F2BF33}"/>
    <dgm:cxn modelId="{DE3614E5-F728-4D38-AE0F-FCBD4CEE53EB}" type="presParOf" srcId="{E7F4FCED-F36B-445F-A0ED-6CD686E405C1}" destId="{25B5BF4A-839B-4D5F-A34D-B5A1F257A2CB}" srcOrd="0" destOrd="0" presId="urn:microsoft.com/office/officeart/2009/layout/CirclePictureHierarchy"/>
    <dgm:cxn modelId="{4C5C3986-CCA0-481C-A4B2-5DF3379C1B0F}" type="presParOf" srcId="{25B5BF4A-839B-4D5F-A34D-B5A1F257A2CB}" destId="{D43C35B3-0A6B-4090-9A02-F8252B972F47}" srcOrd="0" destOrd="0" presId="urn:microsoft.com/office/officeart/2009/layout/CirclePictureHierarchy"/>
    <dgm:cxn modelId="{37FC00F3-CA1E-4CF0-930E-FB8A775DFD91}" type="presParOf" srcId="{D43C35B3-0A6B-4090-9A02-F8252B972F47}" destId="{532855A2-FC8A-4041-A709-A16DD2D5EF05}" srcOrd="0" destOrd="0" presId="urn:microsoft.com/office/officeart/2009/layout/CirclePictureHierarchy"/>
    <dgm:cxn modelId="{EEA10CC9-2BB4-4F97-BE41-8098BCD6FA45}" type="presParOf" srcId="{D43C35B3-0A6B-4090-9A02-F8252B972F47}" destId="{38D647AE-0DDB-4049-A832-3499A7473001}" srcOrd="1" destOrd="0" presId="urn:microsoft.com/office/officeart/2009/layout/CirclePictureHierarchy"/>
    <dgm:cxn modelId="{643B68EE-A607-4712-8E0D-CF27F0744B50}" type="presParOf" srcId="{25B5BF4A-839B-4D5F-A34D-B5A1F257A2CB}" destId="{47D0974A-9C07-4CFB-A7C2-D1B42709AB16}" srcOrd="1" destOrd="0" presId="urn:microsoft.com/office/officeart/2009/layout/CirclePictureHierarchy"/>
    <dgm:cxn modelId="{F3D617CF-F325-4DD7-B7DC-1E08A5F5E1C1}" type="presParOf" srcId="{47D0974A-9C07-4CFB-A7C2-D1B42709AB16}" destId="{316924E6-9859-4928-964A-22F94A60488C}" srcOrd="0" destOrd="0" presId="urn:microsoft.com/office/officeart/2009/layout/CirclePictureHierarchy"/>
    <dgm:cxn modelId="{52B0906E-7659-4EDE-AF9C-ED36D6AC1939}" type="presParOf" srcId="{47D0974A-9C07-4CFB-A7C2-D1B42709AB16}" destId="{B95DF643-8A8E-4D7E-B173-30B636C38A1B}" srcOrd="1" destOrd="0" presId="urn:microsoft.com/office/officeart/2009/layout/CirclePictureHierarchy"/>
    <dgm:cxn modelId="{451E4755-5504-47BE-995A-6384A755A87C}" type="presParOf" srcId="{B95DF643-8A8E-4D7E-B173-30B636C38A1B}" destId="{8405DDEF-FD45-4037-9257-2130AEF016B8}" srcOrd="0" destOrd="0" presId="urn:microsoft.com/office/officeart/2009/layout/CirclePictureHierarchy"/>
    <dgm:cxn modelId="{8E901054-CD91-49C4-8D73-0E9C12930BB3}" type="presParOf" srcId="{8405DDEF-FD45-4037-9257-2130AEF016B8}" destId="{56790A5E-F15A-4E61-A4E9-0F590C5BD52A}" srcOrd="0" destOrd="0" presId="urn:microsoft.com/office/officeart/2009/layout/CirclePictureHierarchy"/>
    <dgm:cxn modelId="{11D3CDEE-1A3D-43BD-A2EE-9514805BB105}" type="presParOf" srcId="{8405DDEF-FD45-4037-9257-2130AEF016B8}" destId="{9CFDBC1A-79E4-4F3A-93F0-D8A1BE4AAEA0}" srcOrd="1" destOrd="0" presId="urn:microsoft.com/office/officeart/2009/layout/CirclePictureHierarchy"/>
    <dgm:cxn modelId="{817C20E3-9436-4702-B9F4-C9801C25B528}" type="presParOf" srcId="{B95DF643-8A8E-4D7E-B173-30B636C38A1B}" destId="{8133615E-6FC1-4B9D-B15E-A6960784AAB3}" srcOrd="1" destOrd="0" presId="urn:microsoft.com/office/officeart/2009/layout/CirclePictureHierarchy"/>
    <dgm:cxn modelId="{1CD6CCEB-C71A-408A-81D1-70BB419B23BD}" type="presParOf" srcId="{47D0974A-9C07-4CFB-A7C2-D1B42709AB16}" destId="{9BFA6054-B16C-4D6E-AB46-80CECFDCC77A}" srcOrd="2" destOrd="0" presId="urn:microsoft.com/office/officeart/2009/layout/CirclePictureHierarchy"/>
    <dgm:cxn modelId="{F29C9D7D-EF86-4ADF-A4E5-470F77A2E9F6}" type="presParOf" srcId="{47D0974A-9C07-4CFB-A7C2-D1B42709AB16}" destId="{D5AA32A9-0663-49C0-85B8-21D4FA03490B}" srcOrd="3" destOrd="0" presId="urn:microsoft.com/office/officeart/2009/layout/CirclePictureHierarchy"/>
    <dgm:cxn modelId="{41A5F52E-D727-4C8E-AF76-93C0BF0638CD}" type="presParOf" srcId="{D5AA32A9-0663-49C0-85B8-21D4FA03490B}" destId="{DF8DA03D-2C0E-4CF1-8A45-9BEF69ABF92E}" srcOrd="0" destOrd="0" presId="urn:microsoft.com/office/officeart/2009/layout/CirclePictureHierarchy"/>
    <dgm:cxn modelId="{D7024E68-D588-4239-9B36-C33F7869A4BC}" type="presParOf" srcId="{DF8DA03D-2C0E-4CF1-8A45-9BEF69ABF92E}" destId="{598AE8FF-B160-474F-BCDA-E44E5666F78F}" srcOrd="0" destOrd="0" presId="urn:microsoft.com/office/officeart/2009/layout/CirclePictureHierarchy"/>
    <dgm:cxn modelId="{0B9685E2-598F-4B85-B768-4E4810424F2D}" type="presParOf" srcId="{DF8DA03D-2C0E-4CF1-8A45-9BEF69ABF92E}" destId="{E09768BC-61B8-4099-AD5E-B5E3DC88F893}" srcOrd="1" destOrd="0" presId="urn:microsoft.com/office/officeart/2009/layout/CirclePictureHierarchy"/>
    <dgm:cxn modelId="{9CBEB3BA-1097-4DB2-AC21-0E367368D50B}" type="presParOf" srcId="{D5AA32A9-0663-49C0-85B8-21D4FA03490B}" destId="{EC3B2031-08C9-4A80-B57A-917FFED3624E}" srcOrd="1" destOrd="0" presId="urn:microsoft.com/office/officeart/2009/layout/CirclePictureHierarchy"/>
    <dgm:cxn modelId="{114A9850-6557-4F62-B8D6-BAB1DD0052CE}" type="presParOf" srcId="{47D0974A-9C07-4CFB-A7C2-D1B42709AB16}" destId="{2EC3CFF0-5360-4CE7-B27C-49195D361B27}" srcOrd="4" destOrd="0" presId="urn:microsoft.com/office/officeart/2009/layout/CirclePictureHierarchy"/>
    <dgm:cxn modelId="{62F49FC9-3897-484A-A656-A2C58259B29D}" type="presParOf" srcId="{47D0974A-9C07-4CFB-A7C2-D1B42709AB16}" destId="{7DC58A7F-DB0D-4D8B-88C8-EFDBF32DEAEC}" srcOrd="5" destOrd="0" presId="urn:microsoft.com/office/officeart/2009/layout/CirclePictureHierarchy"/>
    <dgm:cxn modelId="{36AB0D13-4DB3-4B9D-809C-C40C438EF7E6}" type="presParOf" srcId="{7DC58A7F-DB0D-4D8B-88C8-EFDBF32DEAEC}" destId="{A7953772-7F33-4B62-A4BC-C514C8A5609B}" srcOrd="0" destOrd="0" presId="urn:microsoft.com/office/officeart/2009/layout/CirclePictureHierarchy"/>
    <dgm:cxn modelId="{39F150C0-4B17-4A7D-9AA3-DF7A6CA4F6B3}" type="presParOf" srcId="{A7953772-7F33-4B62-A4BC-C514C8A5609B}" destId="{B60E6C32-ED1D-4B6D-9179-BE4E5147539C}" srcOrd="0" destOrd="0" presId="urn:microsoft.com/office/officeart/2009/layout/CirclePictureHierarchy"/>
    <dgm:cxn modelId="{67A7AAF8-CCA0-420C-AB0F-2A9C1D2F9911}" type="presParOf" srcId="{A7953772-7F33-4B62-A4BC-C514C8A5609B}" destId="{1EFC8BD4-CB31-44EB-8BF8-4F71617D0FCD}" srcOrd="1" destOrd="0" presId="urn:microsoft.com/office/officeart/2009/layout/CirclePictureHierarchy"/>
    <dgm:cxn modelId="{0DC77DC7-5138-46CB-9674-8BEC85CE2971}" type="presParOf" srcId="{7DC58A7F-DB0D-4D8B-88C8-EFDBF32DEAEC}" destId="{4E9C57BD-947B-4571-B88F-240B5E232A43}"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E70BB4-30DA-4143-97E2-2EAC99E681BB}" type="doc">
      <dgm:prSet loTypeId="urn:microsoft.com/office/officeart/2005/8/layout/hProcess6" loCatId="process" qsTypeId="urn:microsoft.com/office/officeart/2005/8/quickstyle/simple1" qsCatId="simple" csTypeId="urn:microsoft.com/office/officeart/2005/8/colors/colorful1" csCatId="colorful" phldr="1"/>
      <dgm:spPr/>
      <dgm:t>
        <a:bodyPr/>
        <a:lstStyle/>
        <a:p>
          <a:endParaRPr lang="es-CO"/>
        </a:p>
      </dgm:t>
    </dgm:pt>
    <dgm:pt modelId="{85882C97-9F2D-496A-8832-8FA2416928D4}">
      <dgm:prSet phldrT="[Texto]"/>
      <dgm:spPr/>
      <dgm:t>
        <a:bodyPr/>
        <a:lstStyle/>
        <a:p>
          <a:r>
            <a:rPr lang="es-CO" dirty="0" smtClean="0"/>
            <a:t>Premisas</a:t>
          </a:r>
          <a:endParaRPr lang="es-CO" dirty="0"/>
        </a:p>
      </dgm:t>
    </dgm:pt>
    <dgm:pt modelId="{B030CBFE-A978-4ED1-B75E-B7C1D9B68039}" type="parTrans" cxnId="{93F83CCA-BA7D-4EBF-BDBC-57C160E1B7F2}">
      <dgm:prSet/>
      <dgm:spPr/>
      <dgm:t>
        <a:bodyPr/>
        <a:lstStyle/>
        <a:p>
          <a:endParaRPr lang="es-CO"/>
        </a:p>
      </dgm:t>
    </dgm:pt>
    <dgm:pt modelId="{8995AB5F-F947-4F10-9DEC-8EFCDDD4033B}" type="sibTrans" cxnId="{93F83CCA-BA7D-4EBF-BDBC-57C160E1B7F2}">
      <dgm:prSet/>
      <dgm:spPr/>
      <dgm:t>
        <a:bodyPr/>
        <a:lstStyle/>
        <a:p>
          <a:endParaRPr lang="es-CO"/>
        </a:p>
      </dgm:t>
    </dgm:pt>
    <dgm:pt modelId="{54C300B3-305F-48AE-809F-4CE1F8759E24}">
      <dgm:prSet phldrT="[Texto]"/>
      <dgm:spPr/>
      <dgm:t>
        <a:bodyPr/>
        <a:lstStyle/>
        <a:p>
          <a:r>
            <a:rPr lang="es-CO" b="0" i="0" dirty="0" smtClean="0"/>
            <a:t>los estudiantes tienen suficiente tiempo para aprender</a:t>
          </a:r>
          <a:endParaRPr lang="es-CO" dirty="0"/>
        </a:p>
      </dgm:t>
    </dgm:pt>
    <dgm:pt modelId="{435FEDD2-DB60-419A-8271-0282F3E0DA1B}" type="parTrans" cxnId="{C506EFDF-A2C6-4052-912B-F931868C0030}">
      <dgm:prSet/>
      <dgm:spPr/>
      <dgm:t>
        <a:bodyPr/>
        <a:lstStyle/>
        <a:p>
          <a:endParaRPr lang="es-CO"/>
        </a:p>
      </dgm:t>
    </dgm:pt>
    <dgm:pt modelId="{2948434B-6451-4C23-B2BA-7F6790711265}" type="sibTrans" cxnId="{C506EFDF-A2C6-4052-912B-F931868C0030}">
      <dgm:prSet/>
      <dgm:spPr/>
      <dgm:t>
        <a:bodyPr/>
        <a:lstStyle/>
        <a:p>
          <a:endParaRPr lang="es-CO"/>
        </a:p>
      </dgm:t>
    </dgm:pt>
    <dgm:pt modelId="{85AA27A4-D804-4EDE-A0B4-F9E97B6A6FDA}">
      <dgm:prSet phldrT="[Texto]"/>
      <dgm:spPr/>
      <dgm:t>
        <a:bodyPr/>
        <a:lstStyle/>
        <a:p>
          <a:r>
            <a:rPr lang="es-CO" dirty="0" smtClean="0"/>
            <a:t>Instrucción de calidad </a:t>
          </a:r>
          <a:endParaRPr lang="es-CO" dirty="0"/>
        </a:p>
      </dgm:t>
    </dgm:pt>
    <dgm:pt modelId="{21DD0933-AE03-4C9B-9C34-CE1C4CFB58C2}" type="parTrans" cxnId="{0551AC09-156F-4944-8D39-41FDA27466E0}">
      <dgm:prSet/>
      <dgm:spPr/>
      <dgm:t>
        <a:bodyPr/>
        <a:lstStyle/>
        <a:p>
          <a:endParaRPr lang="es-CO"/>
        </a:p>
      </dgm:t>
    </dgm:pt>
    <dgm:pt modelId="{07CC55EA-4F38-48BF-BE8C-4A5A3F6405D1}" type="sibTrans" cxnId="{0551AC09-156F-4944-8D39-41FDA27466E0}">
      <dgm:prSet/>
      <dgm:spPr/>
      <dgm:t>
        <a:bodyPr/>
        <a:lstStyle/>
        <a:p>
          <a:endParaRPr lang="es-CO"/>
        </a:p>
      </dgm:t>
    </dgm:pt>
    <dgm:pt modelId="{D004226D-68E9-4519-B94B-DEA12287AD21}">
      <dgm:prSet phldrT="[Texto]"/>
      <dgm:spPr/>
      <dgm:t>
        <a:bodyPr/>
        <a:lstStyle/>
        <a:p>
          <a:r>
            <a:rPr lang="es-CO" b="0" i="0" dirty="0" smtClean="0"/>
            <a:t>Organizar el tema en unidades</a:t>
          </a:r>
          <a:endParaRPr lang="es-CO" dirty="0"/>
        </a:p>
      </dgm:t>
    </dgm:pt>
    <dgm:pt modelId="{FDA4EFBB-B061-4558-99D2-3AAE360B9B98}" type="parTrans" cxnId="{B7F2ED90-DC55-444C-8122-F12A93349915}">
      <dgm:prSet/>
      <dgm:spPr/>
      <dgm:t>
        <a:bodyPr/>
        <a:lstStyle/>
        <a:p>
          <a:endParaRPr lang="es-CO"/>
        </a:p>
      </dgm:t>
    </dgm:pt>
    <dgm:pt modelId="{7AD2215C-CD24-4B52-9025-0FE64811057E}" type="sibTrans" cxnId="{B7F2ED90-DC55-444C-8122-F12A93349915}">
      <dgm:prSet/>
      <dgm:spPr/>
      <dgm:t>
        <a:bodyPr/>
        <a:lstStyle/>
        <a:p>
          <a:endParaRPr lang="es-CO"/>
        </a:p>
      </dgm:t>
    </dgm:pt>
    <dgm:pt modelId="{BE6BC42A-6B8A-4B56-8B2C-61C2A48E99E6}">
      <dgm:prSet phldrT="[Texto]"/>
      <dgm:spPr/>
      <dgm:t>
        <a:bodyPr/>
        <a:lstStyle/>
        <a:p>
          <a:r>
            <a:rPr lang="es-CO" b="0" i="0" dirty="0" smtClean="0"/>
            <a:t> los estudiantes reciben instrucción de calidad.</a:t>
          </a:r>
          <a:endParaRPr lang="es-CO" dirty="0"/>
        </a:p>
      </dgm:t>
    </dgm:pt>
    <dgm:pt modelId="{21F8A5EF-63A5-43C4-99A1-AC403AF0FDE4}" type="parTrans" cxnId="{FF3A8E2E-C8E3-4A4B-A68E-8AF8088EDFDE}">
      <dgm:prSet/>
      <dgm:spPr/>
      <dgm:t>
        <a:bodyPr/>
        <a:lstStyle/>
        <a:p>
          <a:endParaRPr lang="es-CO"/>
        </a:p>
      </dgm:t>
    </dgm:pt>
    <dgm:pt modelId="{5D5D61E3-C961-400C-9A06-EB1D0246BDCC}" type="sibTrans" cxnId="{FF3A8E2E-C8E3-4A4B-A68E-8AF8088EDFDE}">
      <dgm:prSet/>
      <dgm:spPr/>
      <dgm:t>
        <a:bodyPr/>
        <a:lstStyle/>
        <a:p>
          <a:endParaRPr lang="es-CO"/>
        </a:p>
      </dgm:t>
    </dgm:pt>
    <dgm:pt modelId="{5E020AF3-E667-4485-96BF-9F4F5354763B}">
      <dgm:prSet phldrT="[Texto]"/>
      <dgm:spPr/>
      <dgm:t>
        <a:bodyPr/>
        <a:lstStyle/>
        <a:p>
          <a:r>
            <a:rPr lang="es-CO" b="0" i="0" dirty="0" smtClean="0"/>
            <a:t>Desarrollar objetivos de aprendizaje específicos para cada unidad,</a:t>
          </a:r>
          <a:r>
            <a:rPr lang="es-CO" dirty="0" smtClean="0"/>
            <a:t/>
          </a:r>
          <a:br>
            <a:rPr lang="es-CO" dirty="0" smtClean="0"/>
          </a:br>
          <a:endParaRPr lang="es-CO" dirty="0"/>
        </a:p>
      </dgm:t>
    </dgm:pt>
    <dgm:pt modelId="{73C7DE95-7200-4A4B-95DC-11181910D781}" type="parTrans" cxnId="{46E78291-06C9-447A-B067-A109ED920B32}">
      <dgm:prSet/>
      <dgm:spPr/>
      <dgm:t>
        <a:bodyPr/>
        <a:lstStyle/>
        <a:p>
          <a:endParaRPr lang="es-CO"/>
        </a:p>
      </dgm:t>
    </dgm:pt>
    <dgm:pt modelId="{7FEB70FB-0AD0-4C3D-96D5-354ABD5842D6}" type="sibTrans" cxnId="{46E78291-06C9-447A-B067-A109ED920B32}">
      <dgm:prSet/>
      <dgm:spPr/>
      <dgm:t>
        <a:bodyPr/>
        <a:lstStyle/>
        <a:p>
          <a:endParaRPr lang="es-CO"/>
        </a:p>
      </dgm:t>
    </dgm:pt>
    <dgm:pt modelId="{F00C2633-7E98-417E-955C-B29AF0A2121D}">
      <dgm:prSet phldrT="[Texto]"/>
      <dgm:spPr/>
      <dgm:t>
        <a:bodyPr/>
        <a:lstStyle/>
        <a:p>
          <a:r>
            <a:rPr lang="es-CO" b="0" i="0" dirty="0" smtClean="0"/>
            <a:t>Planificar e implementar estrategias de enseñanza grupal</a:t>
          </a:r>
          <a:endParaRPr lang="es-CO" dirty="0"/>
        </a:p>
      </dgm:t>
    </dgm:pt>
    <dgm:pt modelId="{E5355F6A-6D53-4F7B-9015-C31BD049FD04}" type="parTrans" cxnId="{D3099CB4-058E-4960-A1DD-B17A320C3F00}">
      <dgm:prSet/>
      <dgm:spPr/>
      <dgm:t>
        <a:bodyPr/>
        <a:lstStyle/>
        <a:p>
          <a:endParaRPr lang="es-CO"/>
        </a:p>
      </dgm:t>
    </dgm:pt>
    <dgm:pt modelId="{F344FFAD-240E-40BD-B3BC-84984C46B23E}" type="sibTrans" cxnId="{D3099CB4-058E-4960-A1DD-B17A320C3F00}">
      <dgm:prSet/>
      <dgm:spPr/>
      <dgm:t>
        <a:bodyPr/>
        <a:lstStyle/>
        <a:p>
          <a:endParaRPr lang="es-CO"/>
        </a:p>
      </dgm:t>
    </dgm:pt>
    <dgm:pt modelId="{B97C1681-1576-46A6-8965-BC94C4BDA6FB}">
      <dgm:prSet phldrT="[Texto]"/>
      <dgm:spPr/>
      <dgm:t>
        <a:bodyPr/>
        <a:lstStyle/>
        <a:p>
          <a:r>
            <a:rPr lang="es-CO" b="0" i="0" dirty="0" smtClean="0"/>
            <a:t>Evaluación formativa y </a:t>
          </a:r>
          <a:r>
            <a:rPr lang="es-CO" b="0" i="0" dirty="0" err="1" smtClean="0"/>
            <a:t>sumativa</a:t>
          </a:r>
          <a:r>
            <a:rPr lang="es-CO" b="0" i="0" dirty="0" smtClean="0"/>
            <a:t> apropiadas</a:t>
          </a:r>
          <a:endParaRPr lang="es-CO" dirty="0"/>
        </a:p>
      </dgm:t>
    </dgm:pt>
    <dgm:pt modelId="{7EA0377B-E929-4D98-B9A7-A0E4EC5BEB02}" type="parTrans" cxnId="{0BBF3E2D-8E30-4E5E-9DBB-A91815F36FE5}">
      <dgm:prSet/>
      <dgm:spPr/>
      <dgm:t>
        <a:bodyPr/>
        <a:lstStyle/>
        <a:p>
          <a:endParaRPr lang="es-CO"/>
        </a:p>
      </dgm:t>
    </dgm:pt>
    <dgm:pt modelId="{D3D05CD9-EB1A-47EC-BFB2-56834E120DAF}" type="sibTrans" cxnId="{0BBF3E2D-8E30-4E5E-9DBB-A91815F36FE5}">
      <dgm:prSet/>
      <dgm:spPr/>
      <dgm:t>
        <a:bodyPr/>
        <a:lstStyle/>
        <a:p>
          <a:endParaRPr lang="es-CO"/>
        </a:p>
      </dgm:t>
    </dgm:pt>
    <dgm:pt modelId="{7BB16A0E-2BF4-4A9E-8F95-EAED948847A9}" type="pres">
      <dgm:prSet presAssocID="{7AE70BB4-30DA-4143-97E2-2EAC99E681BB}" presName="theList" presStyleCnt="0">
        <dgm:presLayoutVars>
          <dgm:dir/>
          <dgm:animLvl val="lvl"/>
          <dgm:resizeHandles val="exact"/>
        </dgm:presLayoutVars>
      </dgm:prSet>
      <dgm:spPr/>
      <dgm:t>
        <a:bodyPr/>
        <a:lstStyle/>
        <a:p>
          <a:endParaRPr lang="es-ES"/>
        </a:p>
      </dgm:t>
    </dgm:pt>
    <dgm:pt modelId="{0DEF698D-0CAB-4283-8352-DC5094F8377A}" type="pres">
      <dgm:prSet presAssocID="{85882C97-9F2D-496A-8832-8FA2416928D4}" presName="compNode" presStyleCnt="0"/>
      <dgm:spPr/>
    </dgm:pt>
    <dgm:pt modelId="{EE54C870-1149-413E-A0D3-E075CA72BDB7}" type="pres">
      <dgm:prSet presAssocID="{85882C97-9F2D-496A-8832-8FA2416928D4}" presName="noGeometry" presStyleCnt="0"/>
      <dgm:spPr/>
    </dgm:pt>
    <dgm:pt modelId="{8C65AB83-BE7E-455A-8031-2F1DFDFF8975}" type="pres">
      <dgm:prSet presAssocID="{85882C97-9F2D-496A-8832-8FA2416928D4}" presName="childTextVisible" presStyleLbl="bgAccFollowNode1" presStyleIdx="0" presStyleCnt="2" custScaleX="101430" custScaleY="141945">
        <dgm:presLayoutVars>
          <dgm:bulletEnabled val="1"/>
        </dgm:presLayoutVars>
      </dgm:prSet>
      <dgm:spPr/>
      <dgm:t>
        <a:bodyPr/>
        <a:lstStyle/>
        <a:p>
          <a:endParaRPr lang="es-CO"/>
        </a:p>
      </dgm:t>
    </dgm:pt>
    <dgm:pt modelId="{7A6E80E7-4E25-4703-B28B-CC5D924F5C19}" type="pres">
      <dgm:prSet presAssocID="{85882C97-9F2D-496A-8832-8FA2416928D4}" presName="childTextHidden" presStyleLbl="bgAccFollowNode1" presStyleIdx="0" presStyleCnt="2"/>
      <dgm:spPr/>
      <dgm:t>
        <a:bodyPr/>
        <a:lstStyle/>
        <a:p>
          <a:endParaRPr lang="es-CO"/>
        </a:p>
      </dgm:t>
    </dgm:pt>
    <dgm:pt modelId="{2D949828-E68B-4B4C-BB84-2B9191323AF1}" type="pres">
      <dgm:prSet presAssocID="{85882C97-9F2D-496A-8832-8FA2416928D4}" presName="parentText" presStyleLbl="node1" presStyleIdx="0" presStyleCnt="2">
        <dgm:presLayoutVars>
          <dgm:chMax val="1"/>
          <dgm:bulletEnabled val="1"/>
        </dgm:presLayoutVars>
      </dgm:prSet>
      <dgm:spPr/>
      <dgm:t>
        <a:bodyPr/>
        <a:lstStyle/>
        <a:p>
          <a:endParaRPr lang="es-CO"/>
        </a:p>
      </dgm:t>
    </dgm:pt>
    <dgm:pt modelId="{05FE68AF-FD78-4CC2-AC8C-141C4F28F93F}" type="pres">
      <dgm:prSet presAssocID="{85882C97-9F2D-496A-8832-8FA2416928D4}" presName="aSpace" presStyleCnt="0"/>
      <dgm:spPr/>
    </dgm:pt>
    <dgm:pt modelId="{206CD504-2670-497B-B523-12A50393CCB0}" type="pres">
      <dgm:prSet presAssocID="{85AA27A4-D804-4EDE-A0B4-F9E97B6A6FDA}" presName="compNode" presStyleCnt="0"/>
      <dgm:spPr/>
    </dgm:pt>
    <dgm:pt modelId="{055F2165-6B69-4EDF-8DA0-2F7C518A4387}" type="pres">
      <dgm:prSet presAssocID="{85AA27A4-D804-4EDE-A0B4-F9E97B6A6FDA}" presName="noGeometry" presStyleCnt="0"/>
      <dgm:spPr/>
    </dgm:pt>
    <dgm:pt modelId="{4AC7B1D2-BD05-46C4-9729-A5815C9BA444}" type="pres">
      <dgm:prSet presAssocID="{85AA27A4-D804-4EDE-A0B4-F9E97B6A6FDA}" presName="childTextVisible" presStyleLbl="bgAccFollowNode1" presStyleIdx="1" presStyleCnt="2" custScaleY="171349">
        <dgm:presLayoutVars>
          <dgm:bulletEnabled val="1"/>
        </dgm:presLayoutVars>
      </dgm:prSet>
      <dgm:spPr/>
      <dgm:t>
        <a:bodyPr/>
        <a:lstStyle/>
        <a:p>
          <a:endParaRPr lang="es-CO"/>
        </a:p>
      </dgm:t>
    </dgm:pt>
    <dgm:pt modelId="{C96711FA-38A0-4F6B-85B2-FC93A2345E2B}" type="pres">
      <dgm:prSet presAssocID="{85AA27A4-D804-4EDE-A0B4-F9E97B6A6FDA}" presName="childTextHidden" presStyleLbl="bgAccFollowNode1" presStyleIdx="1" presStyleCnt="2"/>
      <dgm:spPr/>
      <dgm:t>
        <a:bodyPr/>
        <a:lstStyle/>
        <a:p>
          <a:endParaRPr lang="es-CO"/>
        </a:p>
      </dgm:t>
    </dgm:pt>
    <dgm:pt modelId="{46A3F9A1-E5CC-4994-9485-795CF1BF0A86}" type="pres">
      <dgm:prSet presAssocID="{85AA27A4-D804-4EDE-A0B4-F9E97B6A6FDA}" presName="parentText" presStyleLbl="node1" presStyleIdx="1" presStyleCnt="2">
        <dgm:presLayoutVars>
          <dgm:chMax val="1"/>
          <dgm:bulletEnabled val="1"/>
        </dgm:presLayoutVars>
      </dgm:prSet>
      <dgm:spPr/>
      <dgm:t>
        <a:bodyPr/>
        <a:lstStyle/>
        <a:p>
          <a:endParaRPr lang="es-ES"/>
        </a:p>
      </dgm:t>
    </dgm:pt>
  </dgm:ptLst>
  <dgm:cxnLst>
    <dgm:cxn modelId="{FC2E8321-4FBB-4915-9A0E-8ADEABEE1DAF}" type="presOf" srcId="{B97C1681-1576-46A6-8965-BC94C4BDA6FB}" destId="{4AC7B1D2-BD05-46C4-9729-A5815C9BA444}" srcOrd="0" destOrd="2" presId="urn:microsoft.com/office/officeart/2005/8/layout/hProcess6"/>
    <dgm:cxn modelId="{BC4896BB-F363-401A-BCB9-C7196E327249}" type="presOf" srcId="{85AA27A4-D804-4EDE-A0B4-F9E97B6A6FDA}" destId="{46A3F9A1-E5CC-4994-9485-795CF1BF0A86}" srcOrd="0" destOrd="0" presId="urn:microsoft.com/office/officeart/2005/8/layout/hProcess6"/>
    <dgm:cxn modelId="{63C2CAA7-D32A-4111-9D80-2999D83AD0CC}" type="presOf" srcId="{BE6BC42A-6B8A-4B56-8B2C-61C2A48E99E6}" destId="{7A6E80E7-4E25-4703-B28B-CC5D924F5C19}" srcOrd="1" destOrd="1" presId="urn:microsoft.com/office/officeart/2005/8/layout/hProcess6"/>
    <dgm:cxn modelId="{EC0AD226-168C-40FB-B305-B7F3B7520DB9}" type="presOf" srcId="{5E020AF3-E667-4485-96BF-9F4F5354763B}" destId="{C96711FA-38A0-4F6B-85B2-FC93A2345E2B}" srcOrd="1" destOrd="1" presId="urn:microsoft.com/office/officeart/2005/8/layout/hProcess6"/>
    <dgm:cxn modelId="{3B65C3AA-D6EB-4696-87A0-7468C95B1488}" type="presOf" srcId="{D004226D-68E9-4519-B94B-DEA12287AD21}" destId="{C96711FA-38A0-4F6B-85B2-FC93A2345E2B}" srcOrd="1" destOrd="0" presId="urn:microsoft.com/office/officeart/2005/8/layout/hProcess6"/>
    <dgm:cxn modelId="{AB9E40E8-97EF-48FE-9333-8A24E9A80CEC}" type="presOf" srcId="{7AE70BB4-30DA-4143-97E2-2EAC99E681BB}" destId="{7BB16A0E-2BF4-4A9E-8F95-EAED948847A9}" srcOrd="0" destOrd="0" presId="urn:microsoft.com/office/officeart/2005/8/layout/hProcess6"/>
    <dgm:cxn modelId="{98DD57DF-9B7B-4468-ADF2-48A0DF2AC90D}" type="presOf" srcId="{F00C2633-7E98-417E-955C-B29AF0A2121D}" destId="{4AC7B1D2-BD05-46C4-9729-A5815C9BA444}" srcOrd="0" destOrd="3" presId="urn:microsoft.com/office/officeart/2005/8/layout/hProcess6"/>
    <dgm:cxn modelId="{FF3A8E2E-C8E3-4A4B-A68E-8AF8088EDFDE}" srcId="{85882C97-9F2D-496A-8832-8FA2416928D4}" destId="{BE6BC42A-6B8A-4B56-8B2C-61C2A48E99E6}" srcOrd="1" destOrd="0" parTransId="{21F8A5EF-63A5-43C4-99A1-AC403AF0FDE4}" sibTransId="{5D5D61E3-C961-400C-9A06-EB1D0246BDCC}"/>
    <dgm:cxn modelId="{1A35568F-B782-4617-9D9C-406BBADC97C1}" type="presOf" srcId="{F00C2633-7E98-417E-955C-B29AF0A2121D}" destId="{C96711FA-38A0-4F6B-85B2-FC93A2345E2B}" srcOrd="1" destOrd="3" presId="urn:microsoft.com/office/officeart/2005/8/layout/hProcess6"/>
    <dgm:cxn modelId="{D3099CB4-058E-4960-A1DD-B17A320C3F00}" srcId="{85AA27A4-D804-4EDE-A0B4-F9E97B6A6FDA}" destId="{F00C2633-7E98-417E-955C-B29AF0A2121D}" srcOrd="3" destOrd="0" parTransId="{E5355F6A-6D53-4F7B-9015-C31BD049FD04}" sibTransId="{F344FFAD-240E-40BD-B3BC-84984C46B23E}"/>
    <dgm:cxn modelId="{50FA37F8-0BF8-4AB2-90E5-0AAA838E37BF}" type="presOf" srcId="{85882C97-9F2D-496A-8832-8FA2416928D4}" destId="{2D949828-E68B-4B4C-BB84-2B9191323AF1}" srcOrd="0" destOrd="0" presId="urn:microsoft.com/office/officeart/2005/8/layout/hProcess6"/>
    <dgm:cxn modelId="{93F83CCA-BA7D-4EBF-BDBC-57C160E1B7F2}" srcId="{7AE70BB4-30DA-4143-97E2-2EAC99E681BB}" destId="{85882C97-9F2D-496A-8832-8FA2416928D4}" srcOrd="0" destOrd="0" parTransId="{B030CBFE-A978-4ED1-B75E-B7C1D9B68039}" sibTransId="{8995AB5F-F947-4F10-9DEC-8EFCDDD4033B}"/>
    <dgm:cxn modelId="{F9C491ED-3FCC-42D9-A498-2CA86A3B2CE6}" type="presOf" srcId="{B97C1681-1576-46A6-8965-BC94C4BDA6FB}" destId="{C96711FA-38A0-4F6B-85B2-FC93A2345E2B}" srcOrd="1" destOrd="2" presId="urn:microsoft.com/office/officeart/2005/8/layout/hProcess6"/>
    <dgm:cxn modelId="{E8FD8920-2FF5-4CB8-AEFE-27C71DCC57E4}" type="presOf" srcId="{54C300B3-305F-48AE-809F-4CE1F8759E24}" destId="{8C65AB83-BE7E-455A-8031-2F1DFDFF8975}" srcOrd="0" destOrd="0" presId="urn:microsoft.com/office/officeart/2005/8/layout/hProcess6"/>
    <dgm:cxn modelId="{46E78291-06C9-447A-B067-A109ED920B32}" srcId="{85AA27A4-D804-4EDE-A0B4-F9E97B6A6FDA}" destId="{5E020AF3-E667-4485-96BF-9F4F5354763B}" srcOrd="1" destOrd="0" parTransId="{73C7DE95-7200-4A4B-95DC-11181910D781}" sibTransId="{7FEB70FB-0AD0-4C3D-96D5-354ABD5842D6}"/>
    <dgm:cxn modelId="{B7F2ED90-DC55-444C-8122-F12A93349915}" srcId="{85AA27A4-D804-4EDE-A0B4-F9E97B6A6FDA}" destId="{D004226D-68E9-4519-B94B-DEA12287AD21}" srcOrd="0" destOrd="0" parTransId="{FDA4EFBB-B061-4558-99D2-3AAE360B9B98}" sibTransId="{7AD2215C-CD24-4B52-9025-0FE64811057E}"/>
    <dgm:cxn modelId="{FBBAB1BF-9C44-46A2-A8AF-265889624C49}" type="presOf" srcId="{BE6BC42A-6B8A-4B56-8B2C-61C2A48E99E6}" destId="{8C65AB83-BE7E-455A-8031-2F1DFDFF8975}" srcOrd="0" destOrd="1" presId="urn:microsoft.com/office/officeart/2005/8/layout/hProcess6"/>
    <dgm:cxn modelId="{0551AC09-156F-4944-8D39-41FDA27466E0}" srcId="{7AE70BB4-30DA-4143-97E2-2EAC99E681BB}" destId="{85AA27A4-D804-4EDE-A0B4-F9E97B6A6FDA}" srcOrd="1" destOrd="0" parTransId="{21DD0933-AE03-4C9B-9C34-CE1C4CFB58C2}" sibTransId="{07CC55EA-4F38-48BF-BE8C-4A5A3F6405D1}"/>
    <dgm:cxn modelId="{40DD010A-3FCC-4EA2-B0BE-CE246E77B158}" type="presOf" srcId="{D004226D-68E9-4519-B94B-DEA12287AD21}" destId="{4AC7B1D2-BD05-46C4-9729-A5815C9BA444}" srcOrd="0" destOrd="0" presId="urn:microsoft.com/office/officeart/2005/8/layout/hProcess6"/>
    <dgm:cxn modelId="{60427E3E-F73C-4035-ABDD-D57D39F33324}" type="presOf" srcId="{54C300B3-305F-48AE-809F-4CE1F8759E24}" destId="{7A6E80E7-4E25-4703-B28B-CC5D924F5C19}" srcOrd="1" destOrd="0" presId="urn:microsoft.com/office/officeart/2005/8/layout/hProcess6"/>
    <dgm:cxn modelId="{0BBF3E2D-8E30-4E5E-9DBB-A91815F36FE5}" srcId="{85AA27A4-D804-4EDE-A0B4-F9E97B6A6FDA}" destId="{B97C1681-1576-46A6-8965-BC94C4BDA6FB}" srcOrd="2" destOrd="0" parTransId="{7EA0377B-E929-4D98-B9A7-A0E4EC5BEB02}" sibTransId="{D3D05CD9-EB1A-47EC-BFB2-56834E120DAF}"/>
    <dgm:cxn modelId="{FAE946D9-E535-40EC-8A76-0A5EF117C5A2}" type="presOf" srcId="{5E020AF3-E667-4485-96BF-9F4F5354763B}" destId="{4AC7B1D2-BD05-46C4-9729-A5815C9BA444}" srcOrd="0" destOrd="1" presId="urn:microsoft.com/office/officeart/2005/8/layout/hProcess6"/>
    <dgm:cxn modelId="{C506EFDF-A2C6-4052-912B-F931868C0030}" srcId="{85882C97-9F2D-496A-8832-8FA2416928D4}" destId="{54C300B3-305F-48AE-809F-4CE1F8759E24}" srcOrd="0" destOrd="0" parTransId="{435FEDD2-DB60-419A-8271-0282F3E0DA1B}" sibTransId="{2948434B-6451-4C23-B2BA-7F6790711265}"/>
    <dgm:cxn modelId="{35579BF7-0D25-4678-861D-C9F7220D3834}" type="presParOf" srcId="{7BB16A0E-2BF4-4A9E-8F95-EAED948847A9}" destId="{0DEF698D-0CAB-4283-8352-DC5094F8377A}" srcOrd="0" destOrd="0" presId="urn:microsoft.com/office/officeart/2005/8/layout/hProcess6"/>
    <dgm:cxn modelId="{74B1AD35-1131-45DC-99D5-C66582AA3DB8}" type="presParOf" srcId="{0DEF698D-0CAB-4283-8352-DC5094F8377A}" destId="{EE54C870-1149-413E-A0D3-E075CA72BDB7}" srcOrd="0" destOrd="0" presId="urn:microsoft.com/office/officeart/2005/8/layout/hProcess6"/>
    <dgm:cxn modelId="{F2D36968-83A5-4F15-AE22-525610666352}" type="presParOf" srcId="{0DEF698D-0CAB-4283-8352-DC5094F8377A}" destId="{8C65AB83-BE7E-455A-8031-2F1DFDFF8975}" srcOrd="1" destOrd="0" presId="urn:microsoft.com/office/officeart/2005/8/layout/hProcess6"/>
    <dgm:cxn modelId="{04F9BECB-DA50-4834-B276-7A92D3A8FB55}" type="presParOf" srcId="{0DEF698D-0CAB-4283-8352-DC5094F8377A}" destId="{7A6E80E7-4E25-4703-B28B-CC5D924F5C19}" srcOrd="2" destOrd="0" presId="urn:microsoft.com/office/officeart/2005/8/layout/hProcess6"/>
    <dgm:cxn modelId="{40318D12-B5B1-43A3-86DE-14407CFD4E68}" type="presParOf" srcId="{0DEF698D-0CAB-4283-8352-DC5094F8377A}" destId="{2D949828-E68B-4B4C-BB84-2B9191323AF1}" srcOrd="3" destOrd="0" presId="urn:microsoft.com/office/officeart/2005/8/layout/hProcess6"/>
    <dgm:cxn modelId="{5DD7E381-2505-4019-8793-057674EA4843}" type="presParOf" srcId="{7BB16A0E-2BF4-4A9E-8F95-EAED948847A9}" destId="{05FE68AF-FD78-4CC2-AC8C-141C4F28F93F}" srcOrd="1" destOrd="0" presId="urn:microsoft.com/office/officeart/2005/8/layout/hProcess6"/>
    <dgm:cxn modelId="{61479541-E0ED-40F0-B146-14DF95E2AB69}" type="presParOf" srcId="{7BB16A0E-2BF4-4A9E-8F95-EAED948847A9}" destId="{206CD504-2670-497B-B523-12A50393CCB0}" srcOrd="2" destOrd="0" presId="urn:microsoft.com/office/officeart/2005/8/layout/hProcess6"/>
    <dgm:cxn modelId="{67943FFA-C9E9-42F9-87C6-B8CC3037BA1C}" type="presParOf" srcId="{206CD504-2670-497B-B523-12A50393CCB0}" destId="{055F2165-6B69-4EDF-8DA0-2F7C518A4387}" srcOrd="0" destOrd="0" presId="urn:microsoft.com/office/officeart/2005/8/layout/hProcess6"/>
    <dgm:cxn modelId="{9F4B87BB-8771-4175-A214-AD1309058F0D}" type="presParOf" srcId="{206CD504-2670-497B-B523-12A50393CCB0}" destId="{4AC7B1D2-BD05-46C4-9729-A5815C9BA444}" srcOrd="1" destOrd="0" presId="urn:microsoft.com/office/officeart/2005/8/layout/hProcess6"/>
    <dgm:cxn modelId="{5B8A7F0F-B80D-45B5-9283-D395056DBD3E}" type="presParOf" srcId="{206CD504-2670-497B-B523-12A50393CCB0}" destId="{C96711FA-38A0-4F6B-85B2-FC93A2345E2B}" srcOrd="2" destOrd="0" presId="urn:microsoft.com/office/officeart/2005/8/layout/hProcess6"/>
    <dgm:cxn modelId="{98428F1A-0EF9-4B73-A2CA-94163DA96EE4}" type="presParOf" srcId="{206CD504-2670-497B-B523-12A50393CCB0}" destId="{46A3F9A1-E5CC-4994-9485-795CF1BF0A86}"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658001-DF62-4B78-87FF-3644B1187288}"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s-CO"/>
        </a:p>
      </dgm:t>
    </dgm:pt>
    <dgm:pt modelId="{A353D7A8-2ED9-40C7-9444-F032C52BCF71}">
      <dgm:prSet phldrT="[Texto]"/>
      <dgm:spPr/>
      <dgm:t>
        <a:bodyPr/>
        <a:lstStyle/>
        <a:p>
          <a:r>
            <a:rPr lang="es-CO" dirty="0" smtClean="0"/>
            <a:t>Fase de orientación</a:t>
          </a:r>
          <a:endParaRPr lang="es-CO" dirty="0"/>
        </a:p>
      </dgm:t>
    </dgm:pt>
    <dgm:pt modelId="{7FF1540D-35BF-463F-A7F3-D7E52AF7BD22}" type="parTrans" cxnId="{8B04D5B6-1C03-4C0F-80AE-B1984D3D22B0}">
      <dgm:prSet/>
      <dgm:spPr/>
      <dgm:t>
        <a:bodyPr/>
        <a:lstStyle/>
        <a:p>
          <a:endParaRPr lang="es-CO"/>
        </a:p>
      </dgm:t>
    </dgm:pt>
    <dgm:pt modelId="{DF40F445-B2EB-4629-91C6-5D3D09BD65EB}" type="sibTrans" cxnId="{8B04D5B6-1C03-4C0F-80AE-B1984D3D22B0}">
      <dgm:prSet/>
      <dgm:spPr/>
      <dgm:t>
        <a:bodyPr/>
        <a:lstStyle/>
        <a:p>
          <a:endParaRPr lang="es-CO"/>
        </a:p>
      </dgm:t>
    </dgm:pt>
    <dgm:pt modelId="{FA0E3146-D476-4A56-9EB7-5ADC8F1F27CD}">
      <dgm:prSet phldrT="[Texto]"/>
      <dgm:spPr/>
      <dgm:t>
        <a:bodyPr/>
        <a:lstStyle/>
        <a:p>
          <a:r>
            <a:rPr lang="es-CO" dirty="0" smtClean="0"/>
            <a:t>Se cristalizan las bases para la generación de tareas concretas, se precisan las tácticas para la puesta en práctica . En ella el profesor reflexiona sobre el proceso de enseñanza-aprendizaje, además de las intenciones no sólo académicas, sino formativas </a:t>
          </a:r>
          <a:endParaRPr lang="es-CO" dirty="0"/>
        </a:p>
      </dgm:t>
    </dgm:pt>
    <dgm:pt modelId="{54CCDA65-B2BA-4709-B0E1-2B946971E1A1}" type="parTrans" cxnId="{6E50AB8A-60D4-4AED-9BC4-829796B0A7BE}">
      <dgm:prSet/>
      <dgm:spPr/>
      <dgm:t>
        <a:bodyPr/>
        <a:lstStyle/>
        <a:p>
          <a:endParaRPr lang="es-CO"/>
        </a:p>
      </dgm:t>
    </dgm:pt>
    <dgm:pt modelId="{973E58BE-2C18-40D3-8A11-786660EEC69F}" type="sibTrans" cxnId="{6E50AB8A-60D4-4AED-9BC4-829796B0A7BE}">
      <dgm:prSet/>
      <dgm:spPr/>
      <dgm:t>
        <a:bodyPr/>
        <a:lstStyle/>
        <a:p>
          <a:endParaRPr lang="es-CO"/>
        </a:p>
      </dgm:t>
    </dgm:pt>
    <dgm:pt modelId="{D925DAEC-9A7A-4010-A398-A6C8B10F97FC}">
      <dgm:prSet phldrT="[Texto]"/>
      <dgm:spPr/>
      <dgm:t>
        <a:bodyPr/>
        <a:lstStyle/>
        <a:p>
          <a:r>
            <a:rPr lang="es-CO" dirty="0" smtClean="0"/>
            <a:t>Fase de ejecución</a:t>
          </a:r>
          <a:endParaRPr lang="es-CO" dirty="0"/>
        </a:p>
      </dgm:t>
    </dgm:pt>
    <dgm:pt modelId="{E023CC39-3FEA-4EEF-8881-7CCF5E1379FA}" type="parTrans" cxnId="{F4A2329A-680E-41C0-A95B-FFBFF50BCCF1}">
      <dgm:prSet/>
      <dgm:spPr/>
      <dgm:t>
        <a:bodyPr/>
        <a:lstStyle/>
        <a:p>
          <a:endParaRPr lang="es-CO"/>
        </a:p>
      </dgm:t>
    </dgm:pt>
    <dgm:pt modelId="{3A7129ED-5C57-4628-B3EE-7D94082416E9}" type="sibTrans" cxnId="{F4A2329A-680E-41C0-A95B-FFBFF50BCCF1}">
      <dgm:prSet/>
      <dgm:spPr/>
      <dgm:t>
        <a:bodyPr/>
        <a:lstStyle/>
        <a:p>
          <a:endParaRPr lang="es-CO"/>
        </a:p>
      </dgm:t>
    </dgm:pt>
    <dgm:pt modelId="{EBC77ED1-53DF-4E3B-AC04-6293AA947112}">
      <dgm:prSet phldrT="[Texto]"/>
      <dgm:spPr/>
      <dgm:t>
        <a:bodyPr/>
        <a:lstStyle/>
        <a:p>
          <a:r>
            <a:rPr lang="es-CO" dirty="0" smtClean="0"/>
            <a:t>Se lleva a cabo la acción del modelo,  mediado por la metodología</a:t>
          </a:r>
          <a:endParaRPr lang="es-CO" dirty="0"/>
        </a:p>
      </dgm:t>
    </dgm:pt>
    <dgm:pt modelId="{D0D4A1FB-491F-45FD-8B21-B7862814D836}" type="parTrans" cxnId="{3E37DE7F-8C26-48A2-BC69-4B4B587D9D3F}">
      <dgm:prSet/>
      <dgm:spPr/>
      <dgm:t>
        <a:bodyPr/>
        <a:lstStyle/>
        <a:p>
          <a:endParaRPr lang="es-CO"/>
        </a:p>
      </dgm:t>
    </dgm:pt>
    <dgm:pt modelId="{6F5DD823-65CA-4AC6-B75A-D5691C7BCC8C}" type="sibTrans" cxnId="{3E37DE7F-8C26-48A2-BC69-4B4B587D9D3F}">
      <dgm:prSet/>
      <dgm:spPr/>
      <dgm:t>
        <a:bodyPr/>
        <a:lstStyle/>
        <a:p>
          <a:endParaRPr lang="es-CO"/>
        </a:p>
      </dgm:t>
    </dgm:pt>
    <dgm:pt modelId="{EE45D1D1-C8CF-4232-B674-374BAB716A2C}">
      <dgm:prSet phldrT="[Texto]"/>
      <dgm:spPr/>
      <dgm:t>
        <a:bodyPr/>
        <a:lstStyle/>
        <a:p>
          <a:r>
            <a:rPr lang="es-CO" dirty="0" smtClean="0"/>
            <a:t>Fase de Control</a:t>
          </a:r>
          <a:endParaRPr lang="es-CO" dirty="0"/>
        </a:p>
      </dgm:t>
    </dgm:pt>
    <dgm:pt modelId="{4322A300-25EF-45E9-8343-7DFEB6B016C4}" type="parTrans" cxnId="{1BEA59DF-6DED-4039-B6AE-492ABD1521AB}">
      <dgm:prSet/>
      <dgm:spPr/>
      <dgm:t>
        <a:bodyPr/>
        <a:lstStyle/>
        <a:p>
          <a:endParaRPr lang="es-CO"/>
        </a:p>
      </dgm:t>
    </dgm:pt>
    <dgm:pt modelId="{AE03254F-A89D-47D1-9B11-0CC5EE30DAE4}" type="sibTrans" cxnId="{1BEA59DF-6DED-4039-B6AE-492ABD1521AB}">
      <dgm:prSet/>
      <dgm:spPr/>
      <dgm:t>
        <a:bodyPr/>
        <a:lstStyle/>
        <a:p>
          <a:endParaRPr lang="es-CO"/>
        </a:p>
      </dgm:t>
    </dgm:pt>
    <dgm:pt modelId="{3F9B3E73-EB5E-4F7D-BF01-BAF7D6FEC680}">
      <dgm:prSet phldrT="[Texto]"/>
      <dgm:spPr/>
      <dgm:t>
        <a:bodyPr/>
        <a:lstStyle/>
        <a:p>
          <a:r>
            <a:rPr lang="es-CO" dirty="0" smtClean="0"/>
            <a:t>relacionada con la ejecución, y aunque permite establecer si los objetivos se alcanzaron, también asiente constituir cambios a la metodología, las actividades y por ende al modelo</a:t>
          </a:r>
          <a:endParaRPr lang="es-CO" dirty="0"/>
        </a:p>
      </dgm:t>
    </dgm:pt>
    <dgm:pt modelId="{A5DDC65D-A330-4FEF-A47F-1CF32A02307A}" type="parTrans" cxnId="{C3ECFC3D-DDF5-4E68-A20C-AF5C2AE91511}">
      <dgm:prSet/>
      <dgm:spPr/>
      <dgm:t>
        <a:bodyPr/>
        <a:lstStyle/>
        <a:p>
          <a:endParaRPr lang="es-CO"/>
        </a:p>
      </dgm:t>
    </dgm:pt>
    <dgm:pt modelId="{8C16FCEF-626D-4FCF-874B-4578C6EA2C3D}" type="sibTrans" cxnId="{C3ECFC3D-DDF5-4E68-A20C-AF5C2AE91511}">
      <dgm:prSet/>
      <dgm:spPr/>
      <dgm:t>
        <a:bodyPr/>
        <a:lstStyle/>
        <a:p>
          <a:endParaRPr lang="es-CO"/>
        </a:p>
      </dgm:t>
    </dgm:pt>
    <dgm:pt modelId="{CFEFC375-0BE5-45FF-912B-82A25852A1A6}" type="pres">
      <dgm:prSet presAssocID="{D0658001-DF62-4B78-87FF-3644B1187288}" presName="Name0" presStyleCnt="0">
        <dgm:presLayoutVars>
          <dgm:chPref val="3"/>
          <dgm:dir/>
          <dgm:animLvl val="lvl"/>
          <dgm:resizeHandles/>
        </dgm:presLayoutVars>
      </dgm:prSet>
      <dgm:spPr/>
      <dgm:t>
        <a:bodyPr/>
        <a:lstStyle/>
        <a:p>
          <a:endParaRPr lang="es-ES"/>
        </a:p>
      </dgm:t>
    </dgm:pt>
    <dgm:pt modelId="{89608AD1-E4AB-4D6D-80C5-55AC28904972}" type="pres">
      <dgm:prSet presAssocID="{A353D7A8-2ED9-40C7-9444-F032C52BCF71}" presName="horFlow" presStyleCnt="0"/>
      <dgm:spPr/>
    </dgm:pt>
    <dgm:pt modelId="{2BCB3F57-BC6C-4FB6-9043-D0E8EF9972F7}" type="pres">
      <dgm:prSet presAssocID="{A353D7A8-2ED9-40C7-9444-F032C52BCF71}" presName="bigChev" presStyleLbl="node1" presStyleIdx="0" presStyleCnt="3"/>
      <dgm:spPr/>
      <dgm:t>
        <a:bodyPr/>
        <a:lstStyle/>
        <a:p>
          <a:endParaRPr lang="es-CO"/>
        </a:p>
      </dgm:t>
    </dgm:pt>
    <dgm:pt modelId="{19E5383A-7E2E-4987-B9E2-DD2BA7592EB7}" type="pres">
      <dgm:prSet presAssocID="{54CCDA65-B2BA-4709-B0E1-2B946971E1A1}" presName="parTrans" presStyleCnt="0"/>
      <dgm:spPr/>
    </dgm:pt>
    <dgm:pt modelId="{4D02C387-C5AF-4D01-935F-C127AADBB2F0}" type="pres">
      <dgm:prSet presAssocID="{FA0E3146-D476-4A56-9EB7-5ADC8F1F27CD}" presName="node" presStyleLbl="alignAccFollowNode1" presStyleIdx="0" presStyleCnt="3" custScaleX="189687" custScaleY="151345">
        <dgm:presLayoutVars>
          <dgm:bulletEnabled val="1"/>
        </dgm:presLayoutVars>
      </dgm:prSet>
      <dgm:spPr/>
      <dgm:t>
        <a:bodyPr/>
        <a:lstStyle/>
        <a:p>
          <a:endParaRPr lang="es-CO"/>
        </a:p>
      </dgm:t>
    </dgm:pt>
    <dgm:pt modelId="{15FDC090-A648-481C-95E3-63034FB890C9}" type="pres">
      <dgm:prSet presAssocID="{A353D7A8-2ED9-40C7-9444-F032C52BCF71}" presName="vSp" presStyleCnt="0"/>
      <dgm:spPr/>
    </dgm:pt>
    <dgm:pt modelId="{80D8651A-FAB0-4876-B4DF-9CD4C8BC5802}" type="pres">
      <dgm:prSet presAssocID="{D925DAEC-9A7A-4010-A398-A6C8B10F97FC}" presName="horFlow" presStyleCnt="0"/>
      <dgm:spPr/>
    </dgm:pt>
    <dgm:pt modelId="{D842D378-8839-4D15-9E92-D9F614D85B9C}" type="pres">
      <dgm:prSet presAssocID="{D925DAEC-9A7A-4010-A398-A6C8B10F97FC}" presName="bigChev" presStyleLbl="node1" presStyleIdx="1" presStyleCnt="3"/>
      <dgm:spPr/>
      <dgm:t>
        <a:bodyPr/>
        <a:lstStyle/>
        <a:p>
          <a:endParaRPr lang="es-CO"/>
        </a:p>
      </dgm:t>
    </dgm:pt>
    <dgm:pt modelId="{01C7E124-4FEA-4A05-B115-D10292D850DB}" type="pres">
      <dgm:prSet presAssocID="{D0D4A1FB-491F-45FD-8B21-B7862814D836}" presName="parTrans" presStyleCnt="0"/>
      <dgm:spPr/>
    </dgm:pt>
    <dgm:pt modelId="{ABEAB8D3-21D6-4FC9-8CFC-AD0D954D8434}" type="pres">
      <dgm:prSet presAssocID="{EBC77ED1-53DF-4E3B-AC04-6293AA947112}" presName="node" presStyleLbl="alignAccFollowNode1" presStyleIdx="1" presStyleCnt="3" custScaleX="189687" custScaleY="151345">
        <dgm:presLayoutVars>
          <dgm:bulletEnabled val="1"/>
        </dgm:presLayoutVars>
      </dgm:prSet>
      <dgm:spPr/>
      <dgm:t>
        <a:bodyPr/>
        <a:lstStyle/>
        <a:p>
          <a:endParaRPr lang="es-CO"/>
        </a:p>
      </dgm:t>
    </dgm:pt>
    <dgm:pt modelId="{6FC946EC-21DD-45BB-A31E-E5D409FEDCCF}" type="pres">
      <dgm:prSet presAssocID="{D925DAEC-9A7A-4010-A398-A6C8B10F97FC}" presName="vSp" presStyleCnt="0"/>
      <dgm:spPr/>
    </dgm:pt>
    <dgm:pt modelId="{47A0E1E5-5AF7-49D3-B293-23314CAC8E03}" type="pres">
      <dgm:prSet presAssocID="{EE45D1D1-C8CF-4232-B674-374BAB716A2C}" presName="horFlow" presStyleCnt="0"/>
      <dgm:spPr/>
    </dgm:pt>
    <dgm:pt modelId="{45BDFC78-688A-4BC7-AA9F-21B7B1273A04}" type="pres">
      <dgm:prSet presAssocID="{EE45D1D1-C8CF-4232-B674-374BAB716A2C}" presName="bigChev" presStyleLbl="node1" presStyleIdx="2" presStyleCnt="3"/>
      <dgm:spPr/>
      <dgm:t>
        <a:bodyPr/>
        <a:lstStyle/>
        <a:p>
          <a:endParaRPr lang="es-CO"/>
        </a:p>
      </dgm:t>
    </dgm:pt>
    <dgm:pt modelId="{19159E28-3394-44AD-B096-BC653DFA1188}" type="pres">
      <dgm:prSet presAssocID="{A5DDC65D-A330-4FEF-A47F-1CF32A02307A}" presName="parTrans" presStyleCnt="0"/>
      <dgm:spPr/>
    </dgm:pt>
    <dgm:pt modelId="{DEFB02BF-53D0-4975-871F-307DA8258516}" type="pres">
      <dgm:prSet presAssocID="{3F9B3E73-EB5E-4F7D-BF01-BAF7D6FEC680}" presName="node" presStyleLbl="alignAccFollowNode1" presStyleIdx="2" presStyleCnt="3" custScaleX="189687" custScaleY="151345">
        <dgm:presLayoutVars>
          <dgm:bulletEnabled val="1"/>
        </dgm:presLayoutVars>
      </dgm:prSet>
      <dgm:spPr/>
      <dgm:t>
        <a:bodyPr/>
        <a:lstStyle/>
        <a:p>
          <a:endParaRPr lang="es-CO"/>
        </a:p>
      </dgm:t>
    </dgm:pt>
  </dgm:ptLst>
  <dgm:cxnLst>
    <dgm:cxn modelId="{6FE5A079-9C27-4802-911E-9EFF7BE7431D}" type="presOf" srcId="{EBC77ED1-53DF-4E3B-AC04-6293AA947112}" destId="{ABEAB8D3-21D6-4FC9-8CFC-AD0D954D8434}" srcOrd="0" destOrd="0" presId="urn:microsoft.com/office/officeart/2005/8/layout/lProcess3"/>
    <dgm:cxn modelId="{3FF60358-A8F3-4F49-9B36-A35302FEBE31}" type="presOf" srcId="{A353D7A8-2ED9-40C7-9444-F032C52BCF71}" destId="{2BCB3F57-BC6C-4FB6-9043-D0E8EF9972F7}" srcOrd="0" destOrd="0" presId="urn:microsoft.com/office/officeart/2005/8/layout/lProcess3"/>
    <dgm:cxn modelId="{3E37DE7F-8C26-48A2-BC69-4B4B587D9D3F}" srcId="{D925DAEC-9A7A-4010-A398-A6C8B10F97FC}" destId="{EBC77ED1-53DF-4E3B-AC04-6293AA947112}" srcOrd="0" destOrd="0" parTransId="{D0D4A1FB-491F-45FD-8B21-B7862814D836}" sibTransId="{6F5DD823-65CA-4AC6-B75A-D5691C7BCC8C}"/>
    <dgm:cxn modelId="{6E50AB8A-60D4-4AED-9BC4-829796B0A7BE}" srcId="{A353D7A8-2ED9-40C7-9444-F032C52BCF71}" destId="{FA0E3146-D476-4A56-9EB7-5ADC8F1F27CD}" srcOrd="0" destOrd="0" parTransId="{54CCDA65-B2BA-4709-B0E1-2B946971E1A1}" sibTransId="{973E58BE-2C18-40D3-8A11-786660EEC69F}"/>
    <dgm:cxn modelId="{B2E2EAE2-B7CF-4475-870F-BF896DE55037}" type="presOf" srcId="{3F9B3E73-EB5E-4F7D-BF01-BAF7D6FEC680}" destId="{DEFB02BF-53D0-4975-871F-307DA8258516}" srcOrd="0" destOrd="0" presId="urn:microsoft.com/office/officeart/2005/8/layout/lProcess3"/>
    <dgm:cxn modelId="{B6266437-5846-40AC-8FD3-BD1BBF41C1E5}" type="presOf" srcId="{D925DAEC-9A7A-4010-A398-A6C8B10F97FC}" destId="{D842D378-8839-4D15-9E92-D9F614D85B9C}" srcOrd="0" destOrd="0" presId="urn:microsoft.com/office/officeart/2005/8/layout/lProcess3"/>
    <dgm:cxn modelId="{C3ECFC3D-DDF5-4E68-A20C-AF5C2AE91511}" srcId="{EE45D1D1-C8CF-4232-B674-374BAB716A2C}" destId="{3F9B3E73-EB5E-4F7D-BF01-BAF7D6FEC680}" srcOrd="0" destOrd="0" parTransId="{A5DDC65D-A330-4FEF-A47F-1CF32A02307A}" sibTransId="{8C16FCEF-626D-4FCF-874B-4578C6EA2C3D}"/>
    <dgm:cxn modelId="{1BEA59DF-6DED-4039-B6AE-492ABD1521AB}" srcId="{D0658001-DF62-4B78-87FF-3644B1187288}" destId="{EE45D1D1-C8CF-4232-B674-374BAB716A2C}" srcOrd="2" destOrd="0" parTransId="{4322A300-25EF-45E9-8343-7DFEB6B016C4}" sibTransId="{AE03254F-A89D-47D1-9B11-0CC5EE30DAE4}"/>
    <dgm:cxn modelId="{4C1516D8-7929-447F-8D9F-A77BB4F09177}" type="presOf" srcId="{D0658001-DF62-4B78-87FF-3644B1187288}" destId="{CFEFC375-0BE5-45FF-912B-82A25852A1A6}" srcOrd="0" destOrd="0" presId="urn:microsoft.com/office/officeart/2005/8/layout/lProcess3"/>
    <dgm:cxn modelId="{8B04D5B6-1C03-4C0F-80AE-B1984D3D22B0}" srcId="{D0658001-DF62-4B78-87FF-3644B1187288}" destId="{A353D7A8-2ED9-40C7-9444-F032C52BCF71}" srcOrd="0" destOrd="0" parTransId="{7FF1540D-35BF-463F-A7F3-D7E52AF7BD22}" sibTransId="{DF40F445-B2EB-4629-91C6-5D3D09BD65EB}"/>
    <dgm:cxn modelId="{5045891E-AAD0-43BA-B2AE-BD434C560D7E}" type="presOf" srcId="{EE45D1D1-C8CF-4232-B674-374BAB716A2C}" destId="{45BDFC78-688A-4BC7-AA9F-21B7B1273A04}" srcOrd="0" destOrd="0" presId="urn:microsoft.com/office/officeart/2005/8/layout/lProcess3"/>
    <dgm:cxn modelId="{02637DD2-67EE-4238-91B6-70F5FFE6E222}" type="presOf" srcId="{FA0E3146-D476-4A56-9EB7-5ADC8F1F27CD}" destId="{4D02C387-C5AF-4D01-935F-C127AADBB2F0}" srcOrd="0" destOrd="0" presId="urn:microsoft.com/office/officeart/2005/8/layout/lProcess3"/>
    <dgm:cxn modelId="{F4A2329A-680E-41C0-A95B-FFBFF50BCCF1}" srcId="{D0658001-DF62-4B78-87FF-3644B1187288}" destId="{D925DAEC-9A7A-4010-A398-A6C8B10F97FC}" srcOrd="1" destOrd="0" parTransId="{E023CC39-3FEA-4EEF-8881-7CCF5E1379FA}" sibTransId="{3A7129ED-5C57-4628-B3EE-7D94082416E9}"/>
    <dgm:cxn modelId="{96A10036-D175-4F44-AF90-933D2C67D39D}" type="presParOf" srcId="{CFEFC375-0BE5-45FF-912B-82A25852A1A6}" destId="{89608AD1-E4AB-4D6D-80C5-55AC28904972}" srcOrd="0" destOrd="0" presId="urn:microsoft.com/office/officeart/2005/8/layout/lProcess3"/>
    <dgm:cxn modelId="{ABB03023-EA08-4464-85BD-96DF2ADA8620}" type="presParOf" srcId="{89608AD1-E4AB-4D6D-80C5-55AC28904972}" destId="{2BCB3F57-BC6C-4FB6-9043-D0E8EF9972F7}" srcOrd="0" destOrd="0" presId="urn:microsoft.com/office/officeart/2005/8/layout/lProcess3"/>
    <dgm:cxn modelId="{915E8621-961B-4EA9-909D-EA1876EEFCE3}" type="presParOf" srcId="{89608AD1-E4AB-4D6D-80C5-55AC28904972}" destId="{19E5383A-7E2E-4987-B9E2-DD2BA7592EB7}" srcOrd="1" destOrd="0" presId="urn:microsoft.com/office/officeart/2005/8/layout/lProcess3"/>
    <dgm:cxn modelId="{40B6B7B3-9369-4C99-BF1F-ACD2092CFF99}" type="presParOf" srcId="{89608AD1-E4AB-4D6D-80C5-55AC28904972}" destId="{4D02C387-C5AF-4D01-935F-C127AADBB2F0}" srcOrd="2" destOrd="0" presId="urn:microsoft.com/office/officeart/2005/8/layout/lProcess3"/>
    <dgm:cxn modelId="{785A0FF7-4DA9-41EC-A2ED-D594195F6C4D}" type="presParOf" srcId="{CFEFC375-0BE5-45FF-912B-82A25852A1A6}" destId="{15FDC090-A648-481C-95E3-63034FB890C9}" srcOrd="1" destOrd="0" presId="urn:microsoft.com/office/officeart/2005/8/layout/lProcess3"/>
    <dgm:cxn modelId="{58BC7BF9-2892-48D2-A29E-732A7307D213}" type="presParOf" srcId="{CFEFC375-0BE5-45FF-912B-82A25852A1A6}" destId="{80D8651A-FAB0-4876-B4DF-9CD4C8BC5802}" srcOrd="2" destOrd="0" presId="urn:microsoft.com/office/officeart/2005/8/layout/lProcess3"/>
    <dgm:cxn modelId="{82B037A6-FB14-4C35-AB23-05262884925B}" type="presParOf" srcId="{80D8651A-FAB0-4876-B4DF-9CD4C8BC5802}" destId="{D842D378-8839-4D15-9E92-D9F614D85B9C}" srcOrd="0" destOrd="0" presId="urn:microsoft.com/office/officeart/2005/8/layout/lProcess3"/>
    <dgm:cxn modelId="{2672E573-23E9-4D4E-91F5-B2E1D5C20C5F}" type="presParOf" srcId="{80D8651A-FAB0-4876-B4DF-9CD4C8BC5802}" destId="{01C7E124-4FEA-4A05-B115-D10292D850DB}" srcOrd="1" destOrd="0" presId="urn:microsoft.com/office/officeart/2005/8/layout/lProcess3"/>
    <dgm:cxn modelId="{C5EF67B8-73F4-489F-BC83-36431FD02C31}" type="presParOf" srcId="{80D8651A-FAB0-4876-B4DF-9CD4C8BC5802}" destId="{ABEAB8D3-21D6-4FC9-8CFC-AD0D954D8434}" srcOrd="2" destOrd="0" presId="urn:microsoft.com/office/officeart/2005/8/layout/lProcess3"/>
    <dgm:cxn modelId="{2EF79D98-4699-4EBE-99D8-904155CE15D7}" type="presParOf" srcId="{CFEFC375-0BE5-45FF-912B-82A25852A1A6}" destId="{6FC946EC-21DD-45BB-A31E-E5D409FEDCCF}" srcOrd="3" destOrd="0" presId="urn:microsoft.com/office/officeart/2005/8/layout/lProcess3"/>
    <dgm:cxn modelId="{4B1EF0D2-70C7-4A86-93A7-3CDF0ADC9F16}" type="presParOf" srcId="{CFEFC375-0BE5-45FF-912B-82A25852A1A6}" destId="{47A0E1E5-5AF7-49D3-B293-23314CAC8E03}" srcOrd="4" destOrd="0" presId="urn:microsoft.com/office/officeart/2005/8/layout/lProcess3"/>
    <dgm:cxn modelId="{3415FC38-ACD5-4E86-BA68-160A65B75286}" type="presParOf" srcId="{47A0E1E5-5AF7-49D3-B293-23314CAC8E03}" destId="{45BDFC78-688A-4BC7-AA9F-21B7B1273A04}" srcOrd="0" destOrd="0" presId="urn:microsoft.com/office/officeart/2005/8/layout/lProcess3"/>
    <dgm:cxn modelId="{FAA3CA95-EA10-40D0-AC05-5789A814A9C4}" type="presParOf" srcId="{47A0E1E5-5AF7-49D3-B293-23314CAC8E03}" destId="{19159E28-3394-44AD-B096-BC653DFA1188}" srcOrd="1" destOrd="0" presId="urn:microsoft.com/office/officeart/2005/8/layout/lProcess3"/>
    <dgm:cxn modelId="{4954CD8B-BBBA-4F62-BB1F-742A234ED70B}" type="presParOf" srcId="{47A0E1E5-5AF7-49D3-B293-23314CAC8E03}" destId="{DEFB02BF-53D0-4975-871F-307DA8258516}"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160C6-F44D-40DD-91F9-CEB13BCAB21C}">
      <dsp:nvSpPr>
        <dsp:cNvPr id="0" name=""/>
        <dsp:cNvSpPr/>
      </dsp:nvSpPr>
      <dsp:spPr>
        <a:xfrm>
          <a:off x="0" y="672728"/>
          <a:ext cx="1888192" cy="2768222"/>
        </a:xfrm>
        <a:prstGeom prst="roundRect">
          <a:avLst/>
        </a:prstGeom>
        <a:solidFill>
          <a:schemeClr val="accent3">
            <a:tint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23184A1-6EA5-4DD4-B8E3-FFABF8FD6D18}">
      <dsp:nvSpPr>
        <dsp:cNvPr id="0" name=""/>
        <dsp:cNvSpPr/>
      </dsp:nvSpPr>
      <dsp:spPr>
        <a:xfrm>
          <a:off x="0" y="936106"/>
          <a:ext cx="2143328" cy="2302389"/>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b" anchorCtr="0">
          <a:noAutofit/>
        </a:bodyPr>
        <a:lstStyle/>
        <a:p>
          <a:pPr lvl="0" algn="ctr" defTabSz="1600200">
            <a:lnSpc>
              <a:spcPct val="90000"/>
            </a:lnSpc>
            <a:spcBef>
              <a:spcPct val="0"/>
            </a:spcBef>
            <a:spcAft>
              <a:spcPct val="35000"/>
            </a:spcAft>
          </a:pPr>
          <a:r>
            <a:rPr lang="en-US" sz="3600" kern="1200" dirty="0" err="1" smtClean="0"/>
            <a:t>Decreto</a:t>
          </a:r>
          <a:r>
            <a:rPr lang="en-US" sz="3600" kern="1200" dirty="0" smtClean="0"/>
            <a:t> 1330 </a:t>
          </a:r>
        </a:p>
        <a:p>
          <a:pPr lvl="0" algn="ctr" defTabSz="1600200">
            <a:lnSpc>
              <a:spcPct val="90000"/>
            </a:lnSpc>
            <a:spcBef>
              <a:spcPct val="0"/>
            </a:spcBef>
            <a:spcAft>
              <a:spcPct val="35000"/>
            </a:spcAft>
          </a:pPr>
          <a:r>
            <a:rPr lang="en-US" sz="3600" kern="1200" dirty="0" smtClean="0"/>
            <a:t>de </a:t>
          </a:r>
        </a:p>
        <a:p>
          <a:pPr lvl="0" algn="ctr" defTabSz="1600200">
            <a:lnSpc>
              <a:spcPct val="90000"/>
            </a:lnSpc>
            <a:spcBef>
              <a:spcPct val="0"/>
            </a:spcBef>
            <a:spcAft>
              <a:spcPct val="35000"/>
            </a:spcAft>
          </a:pPr>
          <a:r>
            <a:rPr lang="en-US" sz="3600" kern="1200" dirty="0" smtClean="0"/>
            <a:t>2019</a:t>
          </a:r>
          <a:endParaRPr lang="en-US" sz="3600" kern="1200" dirty="0"/>
        </a:p>
      </dsp:txBody>
      <dsp:txXfrm>
        <a:off x="0" y="936106"/>
        <a:ext cx="2143328" cy="2302389"/>
      </dsp:txXfrm>
    </dsp:sp>
    <dsp:sp modelId="{36FE94F5-B978-45D0-97E8-5E53F4E5C148}">
      <dsp:nvSpPr>
        <dsp:cNvPr id="0" name=""/>
        <dsp:cNvSpPr/>
      </dsp:nvSpPr>
      <dsp:spPr>
        <a:xfrm>
          <a:off x="2301799" y="0"/>
          <a:ext cx="737375" cy="73738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A80E095F-AD1B-4F29-860B-7AFF4AD27DB5}">
      <dsp:nvSpPr>
        <dsp:cNvPr id="0" name=""/>
        <dsp:cNvSpPr/>
      </dsp:nvSpPr>
      <dsp:spPr>
        <a:xfrm>
          <a:off x="3333117" y="0"/>
          <a:ext cx="4422169" cy="73737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S_tradnl" sz="1800" b="1" i="1" kern="1200" dirty="0" smtClean="0"/>
            <a:t>Concepto de calidad</a:t>
          </a:r>
          <a:r>
            <a:rPr lang="es-ES_tradnl" sz="1800" kern="1200" dirty="0" smtClean="0"/>
            <a:t>. </a:t>
          </a:r>
          <a:endParaRPr lang="en-US" sz="1800" kern="1200" dirty="0"/>
        </a:p>
      </dsp:txBody>
      <dsp:txXfrm>
        <a:off x="3333117" y="0"/>
        <a:ext cx="4422169" cy="737375"/>
      </dsp:txXfrm>
    </dsp:sp>
    <dsp:sp modelId="{7F7CDB2C-9071-42D1-90A7-547DE16FC80A}">
      <dsp:nvSpPr>
        <dsp:cNvPr id="0" name=""/>
        <dsp:cNvSpPr/>
      </dsp:nvSpPr>
      <dsp:spPr>
        <a:xfrm>
          <a:off x="2301799" y="904730"/>
          <a:ext cx="737375" cy="73737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86FAE7D2-B09E-4F61-A337-5BDADD070ACD}">
      <dsp:nvSpPr>
        <dsp:cNvPr id="0" name=""/>
        <dsp:cNvSpPr/>
      </dsp:nvSpPr>
      <dsp:spPr>
        <a:xfrm>
          <a:off x="3333117" y="760706"/>
          <a:ext cx="4422169" cy="73737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S_tradnl" sz="1800" b="1" i="1" kern="1200" dirty="0" smtClean="0"/>
            <a:t>Sistema de Aseguramiento de la Calidad de la Educación Superior</a:t>
          </a:r>
          <a:r>
            <a:rPr lang="es-ES_tradnl" sz="1800" b="1" kern="1200" dirty="0" smtClean="0"/>
            <a:t>.</a:t>
          </a:r>
          <a:r>
            <a:rPr lang="es-ES_tradnl" sz="1800" kern="1200" dirty="0" smtClean="0"/>
            <a:t> </a:t>
          </a:r>
          <a:endParaRPr lang="en-US" sz="1800" kern="1200" dirty="0"/>
        </a:p>
      </dsp:txBody>
      <dsp:txXfrm>
        <a:off x="3333117" y="760706"/>
        <a:ext cx="4422169" cy="737375"/>
      </dsp:txXfrm>
    </dsp:sp>
    <dsp:sp modelId="{1B793CA8-255C-4F87-AE29-32EF300F3AD7}">
      <dsp:nvSpPr>
        <dsp:cNvPr id="0" name=""/>
        <dsp:cNvSpPr/>
      </dsp:nvSpPr>
      <dsp:spPr>
        <a:xfrm>
          <a:off x="2267740" y="1840828"/>
          <a:ext cx="737375" cy="73737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BD3897B0-A0D3-4DEA-9A90-7976B38FBF04}">
      <dsp:nvSpPr>
        <dsp:cNvPr id="0" name=""/>
        <dsp:cNvSpPr/>
      </dsp:nvSpPr>
      <dsp:spPr>
        <a:xfrm>
          <a:off x="3333117" y="1840828"/>
          <a:ext cx="4422169" cy="73737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S_tradnl" sz="1800" b="1" i="1" kern="1200" dirty="0" smtClean="0"/>
            <a:t>Actores del Sistema de Aseguramiento de la Calidad de la Educación Superior</a:t>
          </a:r>
          <a:r>
            <a:rPr lang="es-ES_tradnl" sz="1800" kern="1200" dirty="0" smtClean="0"/>
            <a:t>. </a:t>
          </a:r>
          <a:endParaRPr lang="en-US" sz="1800" kern="1200" dirty="0"/>
        </a:p>
      </dsp:txBody>
      <dsp:txXfrm>
        <a:off x="3333117" y="1840828"/>
        <a:ext cx="4422169" cy="737375"/>
      </dsp:txXfrm>
    </dsp:sp>
    <dsp:sp modelId="{17648650-77F3-44E8-A037-A05CFB3E3703}">
      <dsp:nvSpPr>
        <dsp:cNvPr id="0" name=""/>
        <dsp:cNvSpPr/>
      </dsp:nvSpPr>
      <dsp:spPr>
        <a:xfrm>
          <a:off x="2301799" y="2848938"/>
          <a:ext cx="737375" cy="73737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C6BF20C-B9AF-4EB5-BD9F-76DDA9A583E3}">
      <dsp:nvSpPr>
        <dsp:cNvPr id="0" name=""/>
        <dsp:cNvSpPr/>
      </dsp:nvSpPr>
      <dsp:spPr>
        <a:xfrm>
          <a:off x="3333117" y="2776933"/>
          <a:ext cx="4422169" cy="73737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t" anchorCtr="0">
          <a:noAutofit/>
        </a:bodyPr>
        <a:lstStyle/>
        <a:p>
          <a:pPr lvl="0" algn="l" defTabSz="800100">
            <a:lnSpc>
              <a:spcPct val="90000"/>
            </a:lnSpc>
            <a:spcBef>
              <a:spcPct val="0"/>
            </a:spcBef>
            <a:spcAft>
              <a:spcPct val="35000"/>
            </a:spcAft>
          </a:pPr>
          <a:r>
            <a:rPr lang="es-ES_tradnl" sz="1800" b="1" kern="1200" dirty="0" smtClean="0"/>
            <a:t>CARACTERÍSTICAS DEL REGISTRO CALIFICADO</a:t>
          </a:r>
          <a:endParaRPr lang="es-CO" sz="1800" kern="1200" dirty="0"/>
        </a:p>
        <a:p>
          <a:pPr marL="171450" lvl="1" indent="-171450" algn="l" defTabSz="800100">
            <a:lnSpc>
              <a:spcPct val="90000"/>
            </a:lnSpc>
            <a:spcBef>
              <a:spcPct val="0"/>
            </a:spcBef>
            <a:spcAft>
              <a:spcPct val="15000"/>
            </a:spcAft>
            <a:buChar char="••"/>
          </a:pPr>
          <a:r>
            <a:rPr lang="es-ES_tradnl" sz="1800" b="1" i="1" kern="1200" dirty="0" smtClean="0"/>
            <a:t>Definición</a:t>
          </a:r>
          <a:r>
            <a:rPr lang="es-ES_tradnl" sz="1800" kern="1200" dirty="0" smtClean="0"/>
            <a:t>. </a:t>
          </a:r>
          <a:endParaRPr lang="en-US" sz="1800" kern="1200" dirty="0"/>
        </a:p>
        <a:p>
          <a:pPr marL="171450" lvl="1" indent="-171450" algn="l" defTabSz="800100">
            <a:lnSpc>
              <a:spcPct val="90000"/>
            </a:lnSpc>
            <a:spcBef>
              <a:spcPct val="0"/>
            </a:spcBef>
            <a:spcAft>
              <a:spcPct val="15000"/>
            </a:spcAft>
            <a:buChar char="••"/>
          </a:pPr>
          <a:r>
            <a:rPr lang="es-ES_tradnl" sz="1800" b="1" i="1" kern="1200" dirty="0" smtClean="0"/>
            <a:t>Vigencia del registro calificado</a:t>
          </a:r>
          <a:r>
            <a:rPr lang="es-ES_tradnl" sz="1800" kern="1200" dirty="0" smtClean="0"/>
            <a:t>. </a:t>
          </a:r>
          <a:endParaRPr lang="en-US" sz="1800" kern="1200" dirty="0"/>
        </a:p>
        <a:p>
          <a:pPr marL="171450" lvl="1" indent="-171450" algn="l" defTabSz="800100">
            <a:lnSpc>
              <a:spcPct val="90000"/>
            </a:lnSpc>
            <a:spcBef>
              <a:spcPct val="0"/>
            </a:spcBef>
            <a:spcAft>
              <a:spcPct val="15000"/>
            </a:spcAft>
            <a:buChar char="••"/>
          </a:pPr>
          <a:r>
            <a:rPr lang="es-ES_tradnl" sz="1800" b="1" i="1" kern="1200" dirty="0" smtClean="0"/>
            <a:t>Carencia de registro calificado</a:t>
          </a:r>
          <a:r>
            <a:rPr lang="es-ES_tradnl" sz="1800" kern="1200" dirty="0" smtClean="0"/>
            <a:t>. </a:t>
          </a:r>
          <a:endParaRPr lang="en-US" sz="1800" kern="1200" dirty="0"/>
        </a:p>
        <a:p>
          <a:pPr marL="171450" lvl="1" indent="-171450" algn="l" defTabSz="800100">
            <a:lnSpc>
              <a:spcPct val="90000"/>
            </a:lnSpc>
            <a:spcBef>
              <a:spcPct val="0"/>
            </a:spcBef>
            <a:spcAft>
              <a:spcPct val="15000"/>
            </a:spcAft>
            <a:buChar char="••"/>
          </a:pPr>
          <a:r>
            <a:rPr lang="es-ES_tradnl" sz="1800" b="1" i="1" kern="1200" dirty="0" smtClean="0"/>
            <a:t>Registro calificado único.</a:t>
          </a:r>
          <a:r>
            <a:rPr lang="es-ES_tradnl" sz="1800" kern="1200" dirty="0" smtClean="0"/>
            <a:t> </a:t>
          </a:r>
          <a:endParaRPr lang="en-US" sz="1800" kern="1200" dirty="0"/>
        </a:p>
      </dsp:txBody>
      <dsp:txXfrm>
        <a:off x="3333117" y="2776933"/>
        <a:ext cx="4422169" cy="737375"/>
      </dsp:txXfrm>
    </dsp:sp>
    <dsp:sp modelId="{017D658C-C7E6-4A7E-A66E-49F006000BE3}">
      <dsp:nvSpPr>
        <dsp:cNvPr id="0" name=""/>
        <dsp:cNvSpPr/>
      </dsp:nvSpPr>
      <dsp:spPr>
        <a:xfrm>
          <a:off x="2277223" y="4289098"/>
          <a:ext cx="737375" cy="73737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9B6799FF-E858-4F3F-8101-6EF063F39970}">
      <dsp:nvSpPr>
        <dsp:cNvPr id="0" name=""/>
        <dsp:cNvSpPr/>
      </dsp:nvSpPr>
      <dsp:spPr>
        <a:xfrm>
          <a:off x="3333117" y="4559840"/>
          <a:ext cx="4422169" cy="73737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t" anchorCtr="0">
          <a:noAutofit/>
        </a:bodyPr>
        <a:lstStyle/>
        <a:p>
          <a:pPr lvl="0" algn="l" defTabSz="800100">
            <a:lnSpc>
              <a:spcPct val="90000"/>
            </a:lnSpc>
            <a:spcBef>
              <a:spcPct val="0"/>
            </a:spcBef>
            <a:spcAft>
              <a:spcPct val="35000"/>
            </a:spcAft>
          </a:pPr>
          <a:r>
            <a:rPr lang="es-ES_tradnl" sz="1800" b="1" kern="1200" dirty="0" smtClean="0"/>
            <a:t>CONDICIONES DE CALIDAD</a:t>
          </a:r>
          <a:endParaRPr lang="en-US" sz="1800" kern="1200" dirty="0"/>
        </a:p>
        <a:p>
          <a:pPr marL="171450" lvl="1" indent="-171450" algn="l" defTabSz="800100">
            <a:lnSpc>
              <a:spcPct val="90000"/>
            </a:lnSpc>
            <a:spcBef>
              <a:spcPct val="0"/>
            </a:spcBef>
            <a:spcAft>
              <a:spcPct val="15000"/>
            </a:spcAft>
            <a:buChar char="••"/>
          </a:pPr>
          <a:r>
            <a:rPr lang="es-ES_tradnl" sz="1800" b="1" kern="1200" dirty="0" smtClean="0"/>
            <a:t>Condiciones Institucionales</a:t>
          </a:r>
          <a:endParaRPr lang="es-ES_tradnl" sz="1800" b="1" kern="1200" dirty="0"/>
        </a:p>
        <a:p>
          <a:pPr marL="171450" lvl="1" indent="-171450" algn="l" defTabSz="800100">
            <a:lnSpc>
              <a:spcPct val="90000"/>
            </a:lnSpc>
            <a:spcBef>
              <a:spcPct val="0"/>
            </a:spcBef>
            <a:spcAft>
              <a:spcPct val="15000"/>
            </a:spcAft>
            <a:buChar char="••"/>
          </a:pPr>
          <a:r>
            <a:rPr lang="es-ES_tradnl" sz="1800" b="1" kern="1200" dirty="0" smtClean="0"/>
            <a:t>Condiciones de Programa</a:t>
          </a:r>
          <a:endParaRPr lang="en-US" sz="1800" kern="1200" dirty="0"/>
        </a:p>
      </dsp:txBody>
      <dsp:txXfrm>
        <a:off x="3333117" y="4559840"/>
        <a:ext cx="4422169" cy="737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3CFF0-5360-4CE7-B27C-49195D361B27}">
      <dsp:nvSpPr>
        <dsp:cNvPr id="0" name=""/>
        <dsp:cNvSpPr/>
      </dsp:nvSpPr>
      <dsp:spPr>
        <a:xfrm>
          <a:off x="3276364" y="2082618"/>
          <a:ext cx="2772308" cy="317555"/>
        </a:xfrm>
        <a:custGeom>
          <a:avLst/>
          <a:gdLst/>
          <a:ahLst/>
          <a:cxnLst/>
          <a:rect l="0" t="0" r="0" b="0"/>
          <a:pathLst>
            <a:path>
              <a:moveTo>
                <a:pt x="0" y="0"/>
              </a:moveTo>
              <a:lnTo>
                <a:pt x="0" y="160037"/>
              </a:lnTo>
              <a:lnTo>
                <a:pt x="2772308" y="160037"/>
              </a:lnTo>
              <a:lnTo>
                <a:pt x="2772308" y="3175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FA6054-B16C-4D6E-AB46-80CECFDCC77A}">
      <dsp:nvSpPr>
        <dsp:cNvPr id="0" name=""/>
        <dsp:cNvSpPr/>
      </dsp:nvSpPr>
      <dsp:spPr>
        <a:xfrm>
          <a:off x="3230644" y="2082618"/>
          <a:ext cx="91440" cy="348050"/>
        </a:xfrm>
        <a:custGeom>
          <a:avLst/>
          <a:gdLst/>
          <a:ahLst/>
          <a:cxnLst/>
          <a:rect l="0" t="0" r="0" b="0"/>
          <a:pathLst>
            <a:path>
              <a:moveTo>
                <a:pt x="45720" y="0"/>
              </a:moveTo>
              <a:lnTo>
                <a:pt x="45720" y="190533"/>
              </a:lnTo>
              <a:lnTo>
                <a:pt x="67414" y="190533"/>
              </a:lnTo>
              <a:lnTo>
                <a:pt x="67414" y="3480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6924E6-9859-4928-964A-22F94A60488C}">
      <dsp:nvSpPr>
        <dsp:cNvPr id="0" name=""/>
        <dsp:cNvSpPr/>
      </dsp:nvSpPr>
      <dsp:spPr>
        <a:xfrm>
          <a:off x="504056" y="2082618"/>
          <a:ext cx="2772307" cy="317555"/>
        </a:xfrm>
        <a:custGeom>
          <a:avLst/>
          <a:gdLst/>
          <a:ahLst/>
          <a:cxnLst/>
          <a:rect l="0" t="0" r="0" b="0"/>
          <a:pathLst>
            <a:path>
              <a:moveTo>
                <a:pt x="2772307" y="0"/>
              </a:moveTo>
              <a:lnTo>
                <a:pt x="2772307" y="160037"/>
              </a:lnTo>
              <a:lnTo>
                <a:pt x="0" y="160037"/>
              </a:lnTo>
              <a:lnTo>
                <a:pt x="0" y="3175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2855A2-FC8A-4041-A709-A16DD2D5EF05}">
      <dsp:nvSpPr>
        <dsp:cNvPr id="0" name=""/>
        <dsp:cNvSpPr/>
      </dsp:nvSpPr>
      <dsp:spPr>
        <a:xfrm>
          <a:off x="2772308" y="1074506"/>
          <a:ext cx="1008111" cy="100811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1000" r="-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D647AE-0DDB-4049-A832-3499A7473001}">
      <dsp:nvSpPr>
        <dsp:cNvPr id="0" name=""/>
        <dsp:cNvSpPr/>
      </dsp:nvSpPr>
      <dsp:spPr>
        <a:xfrm>
          <a:off x="3780419" y="1071986"/>
          <a:ext cx="1512168" cy="100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CO" sz="2000" kern="1200" dirty="0" smtClean="0"/>
            <a:t>Construcción de modelos </a:t>
          </a:r>
          <a:endParaRPr lang="es-CO" sz="2000" kern="1200" dirty="0"/>
        </a:p>
      </dsp:txBody>
      <dsp:txXfrm>
        <a:off x="3780419" y="1071986"/>
        <a:ext cx="1512168" cy="1008111"/>
      </dsp:txXfrm>
    </dsp:sp>
    <dsp:sp modelId="{56790A5E-F15A-4E61-A4E9-0F590C5BD52A}">
      <dsp:nvSpPr>
        <dsp:cNvPr id="0" name=""/>
        <dsp:cNvSpPr/>
      </dsp:nvSpPr>
      <dsp:spPr>
        <a:xfrm>
          <a:off x="0" y="2400173"/>
          <a:ext cx="1008111" cy="100811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DBC1A-79E4-4F3A-93F0-D8A1BE4AAEA0}">
      <dsp:nvSpPr>
        <dsp:cNvPr id="0" name=""/>
        <dsp:cNvSpPr/>
      </dsp:nvSpPr>
      <dsp:spPr>
        <a:xfrm>
          <a:off x="1008112" y="2397653"/>
          <a:ext cx="1512168" cy="100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CO" sz="2000" kern="1200" dirty="0" smtClean="0"/>
            <a:t>Predictivo</a:t>
          </a:r>
          <a:endParaRPr lang="es-CO" sz="2000" kern="1200" dirty="0"/>
        </a:p>
      </dsp:txBody>
      <dsp:txXfrm>
        <a:off x="1008112" y="2397653"/>
        <a:ext cx="1512168" cy="1008111"/>
      </dsp:txXfrm>
    </dsp:sp>
    <dsp:sp modelId="{598AE8FF-B160-474F-BCDA-E44E5666F78F}">
      <dsp:nvSpPr>
        <dsp:cNvPr id="0" name=""/>
        <dsp:cNvSpPr/>
      </dsp:nvSpPr>
      <dsp:spPr>
        <a:xfrm>
          <a:off x="2794002" y="2430669"/>
          <a:ext cx="1008111" cy="1008111"/>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9768BC-61B8-4099-AD5E-B5E3DC88F893}">
      <dsp:nvSpPr>
        <dsp:cNvPr id="0" name=""/>
        <dsp:cNvSpPr/>
      </dsp:nvSpPr>
      <dsp:spPr>
        <a:xfrm>
          <a:off x="3780420" y="2397653"/>
          <a:ext cx="1512168" cy="100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CO" sz="2000" kern="1200" dirty="0" smtClean="0"/>
            <a:t>descriptivo</a:t>
          </a:r>
          <a:endParaRPr lang="es-CO" sz="2000" kern="1200" dirty="0"/>
        </a:p>
      </dsp:txBody>
      <dsp:txXfrm>
        <a:off x="3780420" y="2397653"/>
        <a:ext cx="1512168" cy="1008111"/>
      </dsp:txXfrm>
    </dsp:sp>
    <dsp:sp modelId="{B60E6C32-ED1D-4B6D-9179-BE4E5147539C}">
      <dsp:nvSpPr>
        <dsp:cNvPr id="0" name=""/>
        <dsp:cNvSpPr/>
      </dsp:nvSpPr>
      <dsp:spPr>
        <a:xfrm>
          <a:off x="5544616" y="2400173"/>
          <a:ext cx="1008111" cy="100811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FC8BD4-CB31-44EB-8BF8-4F71617D0FCD}">
      <dsp:nvSpPr>
        <dsp:cNvPr id="0" name=""/>
        <dsp:cNvSpPr/>
      </dsp:nvSpPr>
      <dsp:spPr>
        <a:xfrm>
          <a:off x="6552727" y="2397653"/>
          <a:ext cx="1512168" cy="1008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CO" sz="2000" kern="1200" dirty="0" smtClean="0"/>
            <a:t>mixto</a:t>
          </a:r>
          <a:endParaRPr lang="es-CO" sz="2000" kern="1200" dirty="0"/>
        </a:p>
      </dsp:txBody>
      <dsp:txXfrm>
        <a:off x="6552727" y="2397653"/>
        <a:ext cx="1512168" cy="1008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D1D59-EA5C-4D5E-A777-73AC96484E6C}" type="datetimeFigureOut">
              <a:rPr lang="es-CO" smtClean="0"/>
              <a:pPr/>
              <a:t>23/09/2019</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A993B-E088-44A6-960C-8CF49B56B417}" type="slidenum">
              <a:rPr lang="es-CO" smtClean="0"/>
              <a:pPr/>
              <a:t>‹Nº›</a:t>
            </a:fld>
            <a:endParaRPr lang="es-CO"/>
          </a:p>
        </p:txBody>
      </p:sp>
    </p:spTree>
    <p:extLst>
      <p:ext uri="{BB962C8B-B14F-4D97-AF65-F5344CB8AC3E}">
        <p14:creationId xmlns:p14="http://schemas.microsoft.com/office/powerpoint/2010/main" val="270213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1BA993B-E088-44A6-960C-8CF49B56B417}" type="slidenum">
              <a:rPr lang="es-CO" smtClean="0"/>
              <a:pPr/>
              <a:t>1</a:t>
            </a:fld>
            <a:endParaRPr lang="es-CO"/>
          </a:p>
        </p:txBody>
      </p:sp>
    </p:spTree>
    <p:extLst>
      <p:ext uri="{BB962C8B-B14F-4D97-AF65-F5344CB8AC3E}">
        <p14:creationId xmlns:p14="http://schemas.microsoft.com/office/powerpoint/2010/main" val="423626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1BA993B-E088-44A6-960C-8CF49B56B417}" type="slidenum">
              <a:rPr lang="es-CO" smtClean="0"/>
              <a:pPr/>
              <a:t>21</a:t>
            </a:fld>
            <a:endParaRPr lang="es-CO"/>
          </a:p>
        </p:txBody>
      </p:sp>
    </p:spTree>
    <p:extLst>
      <p:ext uri="{BB962C8B-B14F-4D97-AF65-F5344CB8AC3E}">
        <p14:creationId xmlns:p14="http://schemas.microsoft.com/office/powerpoint/2010/main" val="423626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72F2D06-B448-44F3-92E6-797FAE4BBB80}" type="datetimeFigureOut">
              <a:rPr lang="es-ES" smtClean="0"/>
              <a:pPr/>
              <a:t>23/09/2019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EF09C0-46A8-4D2F-ADA5-8DE418F291D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72F2D06-B448-44F3-92E6-797FAE4BBB80}" type="datetimeFigureOut">
              <a:rPr lang="es-ES" smtClean="0"/>
              <a:pPr/>
              <a:t>23/09/2019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EF09C0-46A8-4D2F-ADA5-8DE418F291D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72F2D06-B448-44F3-92E6-797FAE4BBB80}" type="datetimeFigureOut">
              <a:rPr lang="es-ES" smtClean="0"/>
              <a:pPr/>
              <a:t>23/09/2019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EF09C0-46A8-4D2F-ADA5-8DE418F291D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72F2D06-B448-44F3-92E6-797FAE4BBB80}" type="datetimeFigureOut">
              <a:rPr lang="es-ES" smtClean="0"/>
              <a:pPr/>
              <a:t>23/09/2019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EF09C0-46A8-4D2F-ADA5-8DE418F291D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72F2D06-B448-44F3-92E6-797FAE4BBB80}" type="datetimeFigureOut">
              <a:rPr lang="es-ES" smtClean="0"/>
              <a:pPr/>
              <a:t>23/09/2019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6EF09C0-46A8-4D2F-ADA5-8DE418F291D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72F2D06-B448-44F3-92E6-797FAE4BBB80}" type="datetimeFigureOut">
              <a:rPr lang="es-ES" smtClean="0"/>
              <a:pPr/>
              <a:t>23/09/2019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6EF09C0-46A8-4D2F-ADA5-8DE418F291D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72F2D06-B448-44F3-92E6-797FAE4BBB80}" type="datetimeFigureOut">
              <a:rPr lang="es-ES" smtClean="0"/>
              <a:pPr/>
              <a:t>23/09/2019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6EF09C0-46A8-4D2F-ADA5-8DE418F291D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72F2D06-B448-44F3-92E6-797FAE4BBB80}" type="datetimeFigureOut">
              <a:rPr lang="es-ES" smtClean="0"/>
              <a:pPr/>
              <a:t>23/09/2019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6EF09C0-46A8-4D2F-ADA5-8DE418F291D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72F2D06-B448-44F3-92E6-797FAE4BBB80}" type="datetimeFigureOut">
              <a:rPr lang="es-ES" smtClean="0"/>
              <a:pPr/>
              <a:t>23/09/2019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6EF09C0-46A8-4D2F-ADA5-8DE418F291D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72F2D06-B448-44F3-92E6-797FAE4BBB80}" type="datetimeFigureOut">
              <a:rPr lang="es-ES" smtClean="0"/>
              <a:pPr/>
              <a:t>23/09/2019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6EF09C0-46A8-4D2F-ADA5-8DE418F291D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72F2D06-B448-44F3-92E6-797FAE4BBB80}" type="datetimeFigureOut">
              <a:rPr lang="es-ES" smtClean="0"/>
              <a:pPr/>
              <a:t>23/09/2019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6EF09C0-46A8-4D2F-ADA5-8DE418F291D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2F2D06-B448-44F3-92E6-797FAE4BBB80}" type="datetimeFigureOut">
              <a:rPr lang="es-ES" smtClean="0"/>
              <a:pPr/>
              <a:t>23/09/2019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F09C0-46A8-4D2F-ADA5-8DE418F291D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971600" y="2852936"/>
            <a:ext cx="6984776" cy="861774"/>
          </a:xfrm>
          <a:prstGeom prst="rect">
            <a:avLst/>
          </a:prstGeom>
          <a:noFill/>
        </p:spPr>
        <p:txBody>
          <a:bodyPr wrap="square" rtlCol="0">
            <a:spAutoFit/>
          </a:bodyPr>
          <a:lstStyle/>
          <a:p>
            <a:pPr algn="ctr"/>
            <a:r>
              <a:rPr lang="es-CO" sz="3200" b="1" dirty="0" smtClean="0"/>
              <a:t>Modelos de formación profesional </a:t>
            </a:r>
          </a:p>
          <a:p>
            <a:pPr algn="ctr"/>
            <a:endParaRPr lang="es-CO" dirty="0"/>
          </a:p>
        </p:txBody>
      </p:sp>
      <p:sp>
        <p:nvSpPr>
          <p:cNvPr id="3" name="2 CuadroTexto"/>
          <p:cNvSpPr txBox="1"/>
          <p:nvPr/>
        </p:nvSpPr>
        <p:spPr>
          <a:xfrm>
            <a:off x="1475656" y="4034681"/>
            <a:ext cx="6696744" cy="1200329"/>
          </a:xfrm>
          <a:prstGeom prst="rect">
            <a:avLst/>
          </a:prstGeom>
          <a:noFill/>
        </p:spPr>
        <p:txBody>
          <a:bodyPr wrap="square" rtlCol="0">
            <a:spAutoFit/>
          </a:bodyPr>
          <a:lstStyle/>
          <a:p>
            <a:pPr algn="ctr"/>
            <a:r>
              <a:rPr lang="es-CO" sz="3600" dirty="0" smtClean="0"/>
              <a:t>Beatriz Avelina Villarraga Baquero</a:t>
            </a:r>
          </a:p>
          <a:p>
            <a:pPr algn="ctr"/>
            <a:r>
              <a:rPr lang="es-CO" dirty="0" smtClean="0"/>
              <a:t>Directora de Escuela de Pedagogía y Bellas Artes</a:t>
            </a:r>
          </a:p>
          <a:p>
            <a:pPr algn="ctr"/>
            <a:r>
              <a:rPr lang="es-CO" dirty="0" smtClean="0"/>
              <a:t>Facultad de Ciencias Humanas y de la Educación  </a:t>
            </a:r>
            <a:endParaRPr lang="es-CO" dirty="0"/>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Resultado de imagen para signos de interrogaciÃ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79513" y="974918"/>
            <a:ext cx="1656183" cy="36062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signos de interrogaciÃ³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764704"/>
            <a:ext cx="1656184" cy="3606212"/>
          </a:xfrm>
          <a:prstGeom prst="rect">
            <a:avLst/>
          </a:prstGeom>
          <a:noFill/>
          <a:extLst>
            <a:ext uri="{909E8E84-426E-40DD-AFC4-6F175D3DCCD1}">
              <a14:hiddenFill xmlns:a14="http://schemas.microsoft.com/office/drawing/2010/main">
                <a:solidFill>
                  <a:srgbClr val="FFFFFF"/>
                </a:solidFill>
              </a14:hiddenFill>
            </a:ext>
          </a:extLst>
        </p:spPr>
      </p:pic>
      <p:sp>
        <p:nvSpPr>
          <p:cNvPr id="3" name="2 Pentágono regular"/>
          <p:cNvSpPr/>
          <p:nvPr/>
        </p:nvSpPr>
        <p:spPr>
          <a:xfrm>
            <a:off x="3668824" y="1916832"/>
            <a:ext cx="2088232" cy="1872208"/>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000" dirty="0"/>
          </a:p>
        </p:txBody>
      </p:sp>
      <p:sp>
        <p:nvSpPr>
          <p:cNvPr id="4" name="3 Pentágono regular"/>
          <p:cNvSpPr/>
          <p:nvPr/>
        </p:nvSpPr>
        <p:spPr>
          <a:xfrm rot="2066724">
            <a:off x="4807323" y="399059"/>
            <a:ext cx="2088232" cy="1872208"/>
          </a:xfrm>
          <a:prstGeom prst="pent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O"/>
          </a:p>
        </p:txBody>
      </p:sp>
      <p:sp>
        <p:nvSpPr>
          <p:cNvPr id="5" name="4 Pentágono regular"/>
          <p:cNvSpPr/>
          <p:nvPr/>
        </p:nvSpPr>
        <p:spPr>
          <a:xfrm rot="2210919">
            <a:off x="5533911" y="2497278"/>
            <a:ext cx="2137068" cy="1903854"/>
          </a:xfrm>
          <a:prstGeom prst="pentag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p>
        </p:txBody>
      </p:sp>
      <p:sp>
        <p:nvSpPr>
          <p:cNvPr id="6" name="5 Pentágono regular"/>
          <p:cNvSpPr/>
          <p:nvPr/>
        </p:nvSpPr>
        <p:spPr>
          <a:xfrm rot="15105345">
            <a:off x="3657517" y="3832396"/>
            <a:ext cx="2088232" cy="1872208"/>
          </a:xfrm>
          <a:prstGeom prst="pent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O"/>
          </a:p>
        </p:txBody>
      </p:sp>
      <p:sp>
        <p:nvSpPr>
          <p:cNvPr id="7" name="6 Pentágono regular"/>
          <p:cNvSpPr/>
          <p:nvPr/>
        </p:nvSpPr>
        <p:spPr>
          <a:xfrm rot="2203883">
            <a:off x="2479959" y="297897"/>
            <a:ext cx="2244087" cy="2032296"/>
          </a:xfrm>
          <a:prstGeom prst="pent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dirty="0"/>
          </a:p>
        </p:txBody>
      </p:sp>
      <p:sp>
        <p:nvSpPr>
          <p:cNvPr id="8" name="7 Pentágono regular"/>
          <p:cNvSpPr/>
          <p:nvPr/>
        </p:nvSpPr>
        <p:spPr>
          <a:xfrm rot="19444082">
            <a:off x="1859233" y="2495434"/>
            <a:ext cx="2088232" cy="1872208"/>
          </a:xfrm>
          <a:prstGeom prst="pent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p>
        </p:txBody>
      </p:sp>
      <p:sp>
        <p:nvSpPr>
          <p:cNvPr id="9" name="8 CuadroTexto"/>
          <p:cNvSpPr txBox="1"/>
          <p:nvPr/>
        </p:nvSpPr>
        <p:spPr>
          <a:xfrm>
            <a:off x="2660712" y="404664"/>
            <a:ext cx="1728192" cy="1815882"/>
          </a:xfrm>
          <a:prstGeom prst="rect">
            <a:avLst/>
          </a:prstGeom>
          <a:noFill/>
        </p:spPr>
        <p:txBody>
          <a:bodyPr wrap="square" rtlCol="0">
            <a:spAutoFit/>
          </a:bodyPr>
          <a:lstStyle/>
          <a:p>
            <a:pPr lvl="0" algn="ctr"/>
            <a:r>
              <a:rPr lang="es-CO" sz="1600" dirty="0"/>
              <a:t>¿</a:t>
            </a:r>
            <a:r>
              <a:rPr lang="es-CO" sz="1600" dirty="0" smtClean="0"/>
              <a:t>Por </a:t>
            </a:r>
            <a:r>
              <a:rPr lang="es-CO" sz="1600" dirty="0"/>
              <a:t>qué algunos estudiantes aprenden los conocimientos y </a:t>
            </a:r>
            <a:r>
              <a:rPr lang="es-CO" sz="1600" dirty="0" smtClean="0"/>
              <a:t>habilidades, </a:t>
            </a:r>
            <a:r>
              <a:rPr lang="es-CO" sz="1600" dirty="0"/>
              <a:t>mientras que otros no? </a:t>
            </a:r>
          </a:p>
        </p:txBody>
      </p:sp>
      <p:sp>
        <p:nvSpPr>
          <p:cNvPr id="10" name="9 CuadroTexto"/>
          <p:cNvSpPr txBox="1"/>
          <p:nvPr/>
        </p:nvSpPr>
        <p:spPr>
          <a:xfrm>
            <a:off x="4964968" y="809417"/>
            <a:ext cx="1728192" cy="1323439"/>
          </a:xfrm>
          <a:prstGeom prst="rect">
            <a:avLst/>
          </a:prstGeom>
          <a:noFill/>
        </p:spPr>
        <p:txBody>
          <a:bodyPr wrap="square" rtlCol="0">
            <a:spAutoFit/>
          </a:bodyPr>
          <a:lstStyle/>
          <a:p>
            <a:pPr lvl="0"/>
            <a:r>
              <a:rPr lang="es-CO" sz="1600" dirty="0"/>
              <a:t>¿Por qué algunos estudiantes aprenden más que otros</a:t>
            </a:r>
            <a:r>
              <a:rPr lang="es-CO" sz="1600" dirty="0" smtClean="0"/>
              <a:t>?</a:t>
            </a:r>
            <a:endParaRPr lang="es-CO" sz="1600" dirty="0"/>
          </a:p>
          <a:p>
            <a:endParaRPr lang="es-CO" sz="1600" dirty="0"/>
          </a:p>
        </p:txBody>
      </p:sp>
      <p:sp>
        <p:nvSpPr>
          <p:cNvPr id="14" name="13 CuadroTexto"/>
          <p:cNvSpPr txBox="1"/>
          <p:nvPr/>
        </p:nvSpPr>
        <p:spPr>
          <a:xfrm>
            <a:off x="5685048" y="2564904"/>
            <a:ext cx="1656184" cy="2062103"/>
          </a:xfrm>
          <a:prstGeom prst="rect">
            <a:avLst/>
          </a:prstGeom>
          <a:noFill/>
        </p:spPr>
        <p:txBody>
          <a:bodyPr wrap="square" rtlCol="0">
            <a:spAutoFit/>
          </a:bodyPr>
          <a:lstStyle/>
          <a:p>
            <a:pPr lvl="0" algn="ctr"/>
            <a:r>
              <a:rPr lang="es-CO" sz="1600" dirty="0"/>
              <a:t>¿</a:t>
            </a:r>
            <a:r>
              <a:rPr lang="es-CO" sz="1600" dirty="0" smtClean="0"/>
              <a:t>Qué </a:t>
            </a:r>
            <a:r>
              <a:rPr lang="es-CO" sz="1600" dirty="0"/>
              <a:t>está pasando en este salón de clases que facilita el aprendizaje mejor que en </a:t>
            </a:r>
            <a:r>
              <a:rPr lang="es-CO" sz="1600" dirty="0" smtClean="0"/>
              <a:t>otro?</a:t>
            </a:r>
            <a:endParaRPr lang="es-CO" sz="1600" dirty="0"/>
          </a:p>
          <a:p>
            <a:pPr algn="ctr"/>
            <a:endParaRPr lang="es-CO" sz="1600" dirty="0"/>
          </a:p>
        </p:txBody>
      </p:sp>
      <p:sp>
        <p:nvSpPr>
          <p:cNvPr id="15" name="14 Rectángulo"/>
          <p:cNvSpPr/>
          <p:nvPr/>
        </p:nvSpPr>
        <p:spPr>
          <a:xfrm>
            <a:off x="2390936" y="2780928"/>
            <a:ext cx="1349896" cy="1323439"/>
          </a:xfrm>
          <a:prstGeom prst="rect">
            <a:avLst/>
          </a:prstGeom>
        </p:spPr>
        <p:txBody>
          <a:bodyPr wrap="square">
            <a:spAutoFit/>
          </a:bodyPr>
          <a:lstStyle/>
          <a:p>
            <a:r>
              <a:rPr lang="es-CO" sz="1600" dirty="0"/>
              <a:t>¿Cómo aprenden los estudiantes de manera efectiva?</a:t>
            </a:r>
          </a:p>
        </p:txBody>
      </p:sp>
      <p:sp>
        <p:nvSpPr>
          <p:cNvPr id="16" name="15 CuadroTexto"/>
          <p:cNvSpPr txBox="1"/>
          <p:nvPr/>
        </p:nvSpPr>
        <p:spPr>
          <a:xfrm>
            <a:off x="4100872" y="3944674"/>
            <a:ext cx="1944216" cy="1477328"/>
          </a:xfrm>
          <a:prstGeom prst="rect">
            <a:avLst/>
          </a:prstGeom>
          <a:noFill/>
        </p:spPr>
        <p:txBody>
          <a:bodyPr wrap="square" rtlCol="0">
            <a:spAutoFit/>
          </a:bodyPr>
          <a:lstStyle/>
          <a:p>
            <a:r>
              <a:rPr lang="es-CO" dirty="0" smtClean="0"/>
              <a:t>¿Qué puedo aprender o enseñar de mi experiencia en el aula?</a:t>
            </a:r>
            <a:endParaRPr lang="es-CO" dirty="0"/>
          </a:p>
        </p:txBody>
      </p:sp>
      <p:sp>
        <p:nvSpPr>
          <p:cNvPr id="17" name="16 CuadroTexto"/>
          <p:cNvSpPr txBox="1"/>
          <p:nvPr/>
        </p:nvSpPr>
        <p:spPr>
          <a:xfrm>
            <a:off x="3740832" y="2492896"/>
            <a:ext cx="2088232" cy="584775"/>
          </a:xfrm>
          <a:prstGeom prst="rect">
            <a:avLst/>
          </a:prstGeom>
          <a:noFill/>
        </p:spPr>
        <p:txBody>
          <a:bodyPr wrap="square" rtlCol="0">
            <a:spAutoFit/>
          </a:bodyPr>
          <a:lstStyle/>
          <a:p>
            <a:r>
              <a:rPr lang="es-CO" sz="3200" dirty="0" smtClean="0"/>
              <a:t>¿Por qué?</a:t>
            </a:r>
            <a:endParaRPr lang="es-CO" sz="3200" dirty="0"/>
          </a:p>
        </p:txBody>
      </p:sp>
    </p:spTree>
    <p:extLst>
      <p:ext uri="{BB962C8B-B14F-4D97-AF65-F5344CB8AC3E}">
        <p14:creationId xmlns:p14="http://schemas.microsoft.com/office/powerpoint/2010/main" val="3349058045"/>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03848" y="332656"/>
            <a:ext cx="2405210" cy="369332"/>
          </a:xfrm>
          <a:prstGeom prst="rect">
            <a:avLst/>
          </a:prstGeom>
        </p:spPr>
        <p:txBody>
          <a:bodyPr wrap="none">
            <a:spAutoFit/>
          </a:bodyPr>
          <a:lstStyle/>
          <a:p>
            <a:r>
              <a:rPr lang="es-CO" b="1" dirty="0"/>
              <a:t>Modelo de John Carroll</a:t>
            </a:r>
            <a:endParaRPr lang="es-CO" dirty="0"/>
          </a:p>
        </p:txBody>
      </p:sp>
      <p:graphicFrame>
        <p:nvGraphicFramePr>
          <p:cNvPr id="3" name="2 Diagrama"/>
          <p:cNvGraphicFramePr/>
          <p:nvPr>
            <p:extLst>
              <p:ext uri="{D42A27DB-BD31-4B8C-83A1-F6EECF244321}">
                <p14:modId xmlns:p14="http://schemas.microsoft.com/office/powerpoint/2010/main" val="1560694805"/>
              </p:ext>
            </p:extLst>
          </p:nvPr>
        </p:nvGraphicFramePr>
        <p:xfrm>
          <a:off x="467544" y="1216497"/>
          <a:ext cx="8064896" cy="4732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1547664" y="908720"/>
            <a:ext cx="5310336" cy="307777"/>
          </a:xfrm>
          <a:prstGeom prst="rect">
            <a:avLst/>
          </a:prstGeom>
        </p:spPr>
        <p:txBody>
          <a:bodyPr wrap="square">
            <a:spAutoFit/>
          </a:bodyPr>
          <a:lstStyle/>
          <a:p>
            <a:r>
              <a:rPr lang="es-CO" sz="1400" b="1" dirty="0"/>
              <a:t>Aprendizaje escolar = f (tiempo empleado / tiempo necesario)</a:t>
            </a:r>
            <a:r>
              <a:rPr lang="es-CO" sz="1400" dirty="0"/>
              <a:t> .</a:t>
            </a:r>
          </a:p>
        </p:txBody>
      </p:sp>
    </p:spTree>
    <p:extLst>
      <p:ext uri="{BB962C8B-B14F-4D97-AF65-F5344CB8AC3E}">
        <p14:creationId xmlns:p14="http://schemas.microsoft.com/office/powerpoint/2010/main" val="2268621199"/>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87824" y="476672"/>
            <a:ext cx="3296543" cy="369332"/>
          </a:xfrm>
          <a:prstGeom prst="rect">
            <a:avLst/>
          </a:prstGeom>
        </p:spPr>
        <p:txBody>
          <a:bodyPr wrap="none">
            <a:spAutoFit/>
          </a:bodyPr>
          <a:lstStyle/>
          <a:p>
            <a:r>
              <a:rPr lang="es-CO" b="1" dirty="0"/>
              <a:t>Modelo de </a:t>
            </a:r>
            <a:r>
              <a:rPr lang="es-CO" b="1" dirty="0" smtClean="0"/>
              <a:t>supervisor de </a:t>
            </a:r>
            <a:r>
              <a:rPr lang="es-CO" b="1" dirty="0" err="1"/>
              <a:t>Proctor</a:t>
            </a:r>
            <a:endParaRPr lang="es-CO" b="1" dirty="0"/>
          </a:p>
        </p:txBody>
      </p:sp>
      <p:sp>
        <p:nvSpPr>
          <p:cNvPr id="4" name="3 CuadroTexto"/>
          <p:cNvSpPr txBox="1"/>
          <p:nvPr/>
        </p:nvSpPr>
        <p:spPr>
          <a:xfrm>
            <a:off x="189901" y="661338"/>
            <a:ext cx="2610290"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O" dirty="0" smtClean="0">
                <a:solidFill>
                  <a:srgbClr val="FF0000"/>
                </a:solidFill>
              </a:rPr>
              <a:t>CARACTERÍSTICAS DEL ESTUDIANTE </a:t>
            </a:r>
          </a:p>
          <a:p>
            <a:r>
              <a:rPr lang="es-CO" dirty="0" smtClean="0"/>
              <a:t>Raza</a:t>
            </a:r>
          </a:p>
          <a:p>
            <a:r>
              <a:rPr lang="es-CO" dirty="0" smtClean="0"/>
              <a:t>Clase social</a:t>
            </a:r>
          </a:p>
          <a:p>
            <a:r>
              <a:rPr lang="es-CO" dirty="0" smtClean="0"/>
              <a:t>Prioridad de sus logros </a:t>
            </a:r>
          </a:p>
          <a:p>
            <a:r>
              <a:rPr lang="es-CO" dirty="0" smtClean="0"/>
              <a:t>Rendimiento académico pasado</a:t>
            </a:r>
            <a:endParaRPr lang="es-CO" dirty="0"/>
          </a:p>
        </p:txBody>
      </p:sp>
      <p:sp>
        <p:nvSpPr>
          <p:cNvPr id="5" name="4 CuadroTexto"/>
          <p:cNvSpPr txBox="1"/>
          <p:nvPr/>
        </p:nvSpPr>
        <p:spPr>
          <a:xfrm>
            <a:off x="179512" y="3164737"/>
            <a:ext cx="1152128"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O" dirty="0" smtClean="0"/>
              <a:t>Clima o medio</a:t>
            </a:r>
          </a:p>
          <a:p>
            <a:r>
              <a:rPr lang="es-CO" dirty="0" smtClean="0"/>
              <a:t>Actitudes</a:t>
            </a:r>
          </a:p>
          <a:p>
            <a:r>
              <a:rPr lang="es-CO" dirty="0" smtClean="0"/>
              <a:t>Normas</a:t>
            </a:r>
          </a:p>
          <a:p>
            <a:r>
              <a:rPr lang="es-CO" dirty="0" smtClean="0"/>
              <a:t>Creencias</a:t>
            </a:r>
          </a:p>
          <a:p>
            <a:r>
              <a:rPr lang="es-CO" dirty="0" smtClean="0"/>
              <a:t>prácticas</a:t>
            </a:r>
            <a:endParaRPr lang="es-CO" dirty="0"/>
          </a:p>
        </p:txBody>
      </p:sp>
      <p:sp>
        <p:nvSpPr>
          <p:cNvPr id="6" name="5 CuadroTexto"/>
          <p:cNvSpPr txBox="1"/>
          <p:nvPr/>
        </p:nvSpPr>
        <p:spPr>
          <a:xfrm>
            <a:off x="1691680" y="3236783"/>
            <a:ext cx="1368152"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O" dirty="0" smtClean="0"/>
              <a:t>Expectativa del profesor</a:t>
            </a:r>
          </a:p>
          <a:p>
            <a:r>
              <a:rPr lang="es-CO" dirty="0" smtClean="0"/>
              <a:t>Sentido de eficacia</a:t>
            </a:r>
            <a:endParaRPr lang="es-CO" dirty="0"/>
          </a:p>
        </p:txBody>
      </p:sp>
      <p:sp>
        <p:nvSpPr>
          <p:cNvPr id="7" name="6 CuadroTexto"/>
          <p:cNvSpPr txBox="1"/>
          <p:nvPr/>
        </p:nvSpPr>
        <p:spPr>
          <a:xfrm>
            <a:off x="3779912" y="2718212"/>
            <a:ext cx="1224136"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O" sz="1600" dirty="0"/>
              <a:t>I</a:t>
            </a:r>
            <a:r>
              <a:rPr lang="es-CO" sz="1600" dirty="0" smtClean="0"/>
              <a:t>nstrucción inicial</a:t>
            </a:r>
          </a:p>
          <a:p>
            <a:endParaRPr lang="es-CO" sz="1600" dirty="0" smtClean="0"/>
          </a:p>
          <a:p>
            <a:r>
              <a:rPr lang="es-CO" sz="1600" dirty="0" smtClean="0"/>
              <a:t>Instrucción retroalimentación</a:t>
            </a:r>
          </a:p>
          <a:p>
            <a:endParaRPr lang="es-CO" sz="1600" dirty="0" smtClean="0"/>
          </a:p>
          <a:p>
            <a:r>
              <a:rPr lang="es-CO" sz="1600" dirty="0" smtClean="0"/>
              <a:t>Comunicación personal</a:t>
            </a:r>
            <a:endParaRPr lang="es-CO" sz="1600" dirty="0"/>
          </a:p>
        </p:txBody>
      </p:sp>
      <p:sp>
        <p:nvSpPr>
          <p:cNvPr id="8" name="7 CuadroTexto"/>
          <p:cNvSpPr txBox="1"/>
          <p:nvPr/>
        </p:nvSpPr>
        <p:spPr>
          <a:xfrm>
            <a:off x="6111395" y="2718212"/>
            <a:ext cx="2565061"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O" dirty="0" smtClean="0"/>
              <a:t>Resultados intermedios</a:t>
            </a:r>
          </a:p>
          <a:p>
            <a:r>
              <a:rPr lang="es-CO" dirty="0" smtClean="0"/>
              <a:t>Oportunidades de aprendizaje</a:t>
            </a:r>
          </a:p>
          <a:p>
            <a:r>
              <a:rPr lang="es-CO" dirty="0" smtClean="0"/>
              <a:t>Tiempo de aprendizaje</a:t>
            </a:r>
          </a:p>
          <a:p>
            <a:r>
              <a:rPr lang="es-CO" dirty="0" smtClean="0"/>
              <a:t>Cobertura del currículo</a:t>
            </a:r>
          </a:p>
          <a:p>
            <a:r>
              <a:rPr lang="es-CO" dirty="0" smtClean="0"/>
              <a:t>Estudiante</a:t>
            </a:r>
          </a:p>
          <a:p>
            <a:r>
              <a:rPr lang="es-CO" dirty="0" smtClean="0"/>
              <a:t>Propia expectativa</a:t>
            </a:r>
            <a:endParaRPr lang="es-CO" dirty="0"/>
          </a:p>
        </p:txBody>
      </p:sp>
      <p:sp>
        <p:nvSpPr>
          <p:cNvPr id="9" name="8 CuadroTexto"/>
          <p:cNvSpPr txBox="1"/>
          <p:nvPr/>
        </p:nvSpPr>
        <p:spPr>
          <a:xfrm>
            <a:off x="6444208" y="5517232"/>
            <a:ext cx="253191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s-CO" b="1" dirty="0" smtClean="0"/>
              <a:t>LOGRO DEL ESTUDIANTE</a:t>
            </a:r>
            <a:endParaRPr lang="es-CO" b="1" dirty="0"/>
          </a:p>
        </p:txBody>
      </p:sp>
      <p:sp>
        <p:nvSpPr>
          <p:cNvPr id="10" name="9 CuadroTexto"/>
          <p:cNvSpPr txBox="1"/>
          <p:nvPr/>
        </p:nvSpPr>
        <p:spPr>
          <a:xfrm>
            <a:off x="3563888" y="2636912"/>
            <a:ext cx="216024" cy="24622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O" sz="1400" dirty="0"/>
              <a:t>Interacción</a:t>
            </a:r>
          </a:p>
        </p:txBody>
      </p:sp>
      <p:sp>
        <p:nvSpPr>
          <p:cNvPr id="11" name="10 CuadroTexto"/>
          <p:cNvSpPr txBox="1"/>
          <p:nvPr/>
        </p:nvSpPr>
        <p:spPr>
          <a:xfrm>
            <a:off x="5653123" y="2492896"/>
            <a:ext cx="503053"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O" dirty="0" smtClean="0"/>
              <a:t>Resultados intermedios</a:t>
            </a:r>
            <a:endParaRPr lang="es-CO" dirty="0"/>
          </a:p>
        </p:txBody>
      </p:sp>
      <p:sp>
        <p:nvSpPr>
          <p:cNvPr id="12" name="11 CuadroTexto"/>
          <p:cNvSpPr txBox="1"/>
          <p:nvPr/>
        </p:nvSpPr>
        <p:spPr>
          <a:xfrm>
            <a:off x="3563888" y="1484784"/>
            <a:ext cx="2720479"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CO" sz="2400" dirty="0" smtClean="0"/>
              <a:t>Institución</a:t>
            </a:r>
            <a:r>
              <a:rPr lang="es-CO" dirty="0" smtClean="0"/>
              <a:t> </a:t>
            </a:r>
            <a:endParaRPr lang="es-CO" dirty="0"/>
          </a:p>
        </p:txBody>
      </p:sp>
      <p:cxnSp>
        <p:nvCxnSpPr>
          <p:cNvPr id="14" name="13 Conector recto de flecha"/>
          <p:cNvCxnSpPr>
            <a:endCxn id="5" idx="0"/>
          </p:cNvCxnSpPr>
          <p:nvPr/>
        </p:nvCxnSpPr>
        <p:spPr>
          <a:xfrm>
            <a:off x="755576" y="2718212"/>
            <a:ext cx="0" cy="4465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2411760" y="2718211"/>
            <a:ext cx="0" cy="4465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endCxn id="6" idx="1"/>
          </p:cNvCxnSpPr>
          <p:nvPr/>
        </p:nvCxnSpPr>
        <p:spPr>
          <a:xfrm>
            <a:off x="1331640" y="3836947"/>
            <a:ext cx="3600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a:endCxn id="10" idx="1"/>
          </p:cNvCxnSpPr>
          <p:nvPr/>
        </p:nvCxnSpPr>
        <p:spPr>
          <a:xfrm>
            <a:off x="3059832" y="3861048"/>
            <a:ext cx="504056" cy="69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5004048" y="3864206"/>
            <a:ext cx="640159" cy="81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a:endCxn id="9" idx="0"/>
          </p:cNvCxnSpPr>
          <p:nvPr/>
        </p:nvCxnSpPr>
        <p:spPr>
          <a:xfrm>
            <a:off x="7710164" y="4749537"/>
            <a:ext cx="0" cy="7676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30 Conector angular"/>
          <p:cNvCxnSpPr/>
          <p:nvPr/>
        </p:nvCxnSpPr>
        <p:spPr>
          <a:xfrm rot="10800000">
            <a:off x="2411761" y="4437112"/>
            <a:ext cx="4356484" cy="797320"/>
          </a:xfrm>
          <a:prstGeom prst="bentConnector2">
            <a:avLst/>
          </a:prstGeom>
          <a:ln w="38100">
            <a:solidFill>
              <a:srgbClr val="FF000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2051" name="2050 Conector recto"/>
          <p:cNvCxnSpPr/>
          <p:nvPr/>
        </p:nvCxnSpPr>
        <p:spPr>
          <a:xfrm>
            <a:off x="6732240" y="4749537"/>
            <a:ext cx="0" cy="484896"/>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36" name="35 Conector angular"/>
          <p:cNvCxnSpPr/>
          <p:nvPr/>
        </p:nvCxnSpPr>
        <p:spPr>
          <a:xfrm rot="10800000">
            <a:off x="1979712" y="4437113"/>
            <a:ext cx="4392490" cy="1208683"/>
          </a:xfrm>
          <a:prstGeom prst="bentConnector3">
            <a:avLst>
              <a:gd name="adj1" fmla="val 100229"/>
            </a:avLst>
          </a:prstGeom>
          <a:ln w="38100">
            <a:solidFill>
              <a:srgbClr val="00B05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44" name="43 Conector angular"/>
          <p:cNvCxnSpPr/>
          <p:nvPr/>
        </p:nvCxnSpPr>
        <p:spPr>
          <a:xfrm rot="10800000">
            <a:off x="611560" y="4991985"/>
            <a:ext cx="5768284" cy="867876"/>
          </a:xfrm>
          <a:prstGeom prst="bentConnector3">
            <a:avLst>
              <a:gd name="adj1" fmla="val 100029"/>
            </a:avLst>
          </a:prstGeom>
          <a:ln w="38100">
            <a:solidFill>
              <a:schemeClr val="accent3"/>
            </a:solidFill>
            <a:prstDash val="dash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088702"/>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03848" y="476672"/>
            <a:ext cx="2423740" cy="369332"/>
          </a:xfrm>
          <a:prstGeom prst="rect">
            <a:avLst/>
          </a:prstGeom>
        </p:spPr>
        <p:txBody>
          <a:bodyPr wrap="none">
            <a:spAutoFit/>
          </a:bodyPr>
          <a:lstStyle/>
          <a:p>
            <a:r>
              <a:rPr lang="es-CO" b="1" dirty="0"/>
              <a:t>Modelo de </a:t>
            </a:r>
            <a:r>
              <a:rPr lang="es-CO" b="1" dirty="0" err="1"/>
              <a:t>Cruickshank</a:t>
            </a:r>
            <a:endParaRPr lang="es-CO" dirty="0"/>
          </a:p>
        </p:txBody>
      </p:sp>
      <p:sp>
        <p:nvSpPr>
          <p:cNvPr id="5" name="4 CuadroTexto"/>
          <p:cNvSpPr txBox="1"/>
          <p:nvPr/>
        </p:nvSpPr>
        <p:spPr>
          <a:xfrm>
            <a:off x="3691432" y="1012086"/>
            <a:ext cx="175048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CO" dirty="0" smtClean="0"/>
              <a:t>COMUNICACIÓN </a:t>
            </a:r>
            <a:endParaRPr lang="es-CO" dirty="0"/>
          </a:p>
        </p:txBody>
      </p:sp>
      <p:sp>
        <p:nvSpPr>
          <p:cNvPr id="6" name="5 CuadroTexto"/>
          <p:cNvSpPr txBox="1"/>
          <p:nvPr/>
        </p:nvSpPr>
        <p:spPr>
          <a:xfrm>
            <a:off x="971600" y="1988840"/>
            <a:ext cx="1368152"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s-CO" dirty="0" smtClean="0"/>
              <a:t>FUNCIÓN </a:t>
            </a:r>
            <a:endParaRPr lang="es-CO" dirty="0"/>
          </a:p>
        </p:txBody>
      </p:sp>
      <p:sp>
        <p:nvSpPr>
          <p:cNvPr id="7" name="6 CuadroTexto"/>
          <p:cNvSpPr txBox="1"/>
          <p:nvPr/>
        </p:nvSpPr>
        <p:spPr>
          <a:xfrm>
            <a:off x="6012160" y="1988840"/>
            <a:ext cx="1425903" cy="369332"/>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s-CO" dirty="0" smtClean="0"/>
              <a:t>ESTRUCTURA</a:t>
            </a:r>
            <a:endParaRPr lang="es-CO" dirty="0"/>
          </a:p>
        </p:txBody>
      </p:sp>
      <p:sp>
        <p:nvSpPr>
          <p:cNvPr id="8" name="7 CuadroTexto"/>
          <p:cNvSpPr txBox="1"/>
          <p:nvPr/>
        </p:nvSpPr>
        <p:spPr>
          <a:xfrm>
            <a:off x="35496" y="3059668"/>
            <a:ext cx="936104"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CO" dirty="0" smtClean="0"/>
              <a:t>OBJETO </a:t>
            </a:r>
            <a:endParaRPr lang="es-CO" dirty="0"/>
          </a:p>
        </p:txBody>
      </p:sp>
      <p:sp>
        <p:nvSpPr>
          <p:cNvPr id="9" name="8 CuadroTexto"/>
          <p:cNvSpPr txBox="1"/>
          <p:nvPr/>
        </p:nvSpPr>
        <p:spPr>
          <a:xfrm>
            <a:off x="1043608" y="3059668"/>
            <a:ext cx="1359935"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CO" dirty="0" smtClean="0"/>
              <a:t>ASOCIACIÓN </a:t>
            </a:r>
            <a:endParaRPr lang="es-CO" dirty="0"/>
          </a:p>
        </p:txBody>
      </p:sp>
      <p:sp>
        <p:nvSpPr>
          <p:cNvPr id="10" name="9 CuadroTexto"/>
          <p:cNvSpPr txBox="1"/>
          <p:nvPr/>
        </p:nvSpPr>
        <p:spPr>
          <a:xfrm>
            <a:off x="2483768" y="3059668"/>
            <a:ext cx="1718547"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s-CO" dirty="0" smtClean="0"/>
              <a:t>ORGANIZACIÓN </a:t>
            </a:r>
            <a:endParaRPr lang="es-CO" dirty="0"/>
          </a:p>
        </p:txBody>
      </p:sp>
      <p:sp>
        <p:nvSpPr>
          <p:cNvPr id="11" name="10 CuadroTexto"/>
          <p:cNvSpPr txBox="1"/>
          <p:nvPr/>
        </p:nvSpPr>
        <p:spPr>
          <a:xfrm>
            <a:off x="3027255" y="2635422"/>
            <a:ext cx="1272977" cy="369332"/>
          </a:xfrm>
          <a:prstGeom prst="rect">
            <a:avLst/>
          </a:prstGeom>
          <a:noFill/>
        </p:spPr>
        <p:txBody>
          <a:bodyPr wrap="none" rtlCol="0">
            <a:spAutoFit/>
          </a:bodyPr>
          <a:lstStyle/>
          <a:p>
            <a:r>
              <a:rPr lang="es-CO" dirty="0" smtClean="0">
                <a:solidFill>
                  <a:srgbClr val="FF0000"/>
                </a:solidFill>
              </a:rPr>
              <a:t>contenidos</a:t>
            </a:r>
            <a:r>
              <a:rPr lang="es-CO" dirty="0" smtClean="0"/>
              <a:t> </a:t>
            </a:r>
            <a:endParaRPr lang="es-CO" dirty="0"/>
          </a:p>
        </p:txBody>
      </p:sp>
      <p:sp>
        <p:nvSpPr>
          <p:cNvPr id="13" name="12 CuadroTexto"/>
          <p:cNvSpPr txBox="1"/>
          <p:nvPr/>
        </p:nvSpPr>
        <p:spPr>
          <a:xfrm>
            <a:off x="3045" y="4695527"/>
            <a:ext cx="1115616"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CO" sz="1200" dirty="0" smtClean="0"/>
              <a:t>Información discriminación </a:t>
            </a:r>
            <a:endParaRPr lang="es-CO" sz="1200" dirty="0"/>
          </a:p>
        </p:txBody>
      </p:sp>
      <p:sp>
        <p:nvSpPr>
          <p:cNvPr id="14" name="13 CuadroTexto"/>
          <p:cNvSpPr txBox="1"/>
          <p:nvPr/>
        </p:nvSpPr>
        <p:spPr>
          <a:xfrm>
            <a:off x="1302860" y="4695527"/>
            <a:ext cx="105902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CO" sz="1400" dirty="0" smtClean="0"/>
              <a:t>Intelectualización </a:t>
            </a:r>
            <a:endParaRPr lang="es-CO" sz="1400" dirty="0"/>
          </a:p>
        </p:txBody>
      </p:sp>
      <p:sp>
        <p:nvSpPr>
          <p:cNvPr id="15" name="14 CuadroTexto"/>
          <p:cNvSpPr txBox="1"/>
          <p:nvPr/>
        </p:nvSpPr>
        <p:spPr>
          <a:xfrm>
            <a:off x="2611006" y="4836130"/>
            <a:ext cx="1052738"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CO" sz="1400" dirty="0" smtClean="0"/>
              <a:t>Operación </a:t>
            </a:r>
            <a:endParaRPr lang="es-CO" sz="1400" dirty="0"/>
          </a:p>
        </p:txBody>
      </p:sp>
      <p:sp>
        <p:nvSpPr>
          <p:cNvPr id="16" name="15 CuadroTexto"/>
          <p:cNvSpPr txBox="1"/>
          <p:nvPr/>
        </p:nvSpPr>
        <p:spPr>
          <a:xfrm>
            <a:off x="3802205" y="4793266"/>
            <a:ext cx="800219" cy="369332"/>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s-CO" dirty="0" smtClean="0">
                <a:solidFill>
                  <a:srgbClr val="FF0000"/>
                </a:solidFill>
              </a:rPr>
              <a:t>Modo </a:t>
            </a:r>
            <a:endParaRPr lang="es-CO" dirty="0">
              <a:solidFill>
                <a:srgbClr val="FF0000"/>
              </a:solidFill>
            </a:endParaRPr>
          </a:p>
        </p:txBody>
      </p:sp>
      <p:sp>
        <p:nvSpPr>
          <p:cNvPr id="17" name="16 CuadroTexto"/>
          <p:cNvSpPr txBox="1"/>
          <p:nvPr/>
        </p:nvSpPr>
        <p:spPr>
          <a:xfrm>
            <a:off x="5032684" y="2800131"/>
            <a:ext cx="835460"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CO" dirty="0" smtClean="0"/>
              <a:t>Grupo central</a:t>
            </a:r>
            <a:endParaRPr lang="es-CO" dirty="0"/>
          </a:p>
        </p:txBody>
      </p:sp>
      <p:sp>
        <p:nvSpPr>
          <p:cNvPr id="18" name="17 CuadroTexto"/>
          <p:cNvSpPr txBox="1"/>
          <p:nvPr/>
        </p:nvSpPr>
        <p:spPr>
          <a:xfrm>
            <a:off x="6371154" y="2800131"/>
            <a:ext cx="1081166"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CO" dirty="0" smtClean="0"/>
              <a:t>Grupo periférico</a:t>
            </a:r>
            <a:endParaRPr lang="es-CO" dirty="0"/>
          </a:p>
        </p:txBody>
      </p:sp>
      <p:sp>
        <p:nvSpPr>
          <p:cNvPr id="19" name="18 CuadroTexto"/>
          <p:cNvSpPr txBox="1"/>
          <p:nvPr/>
        </p:nvSpPr>
        <p:spPr>
          <a:xfrm>
            <a:off x="7831341" y="2790112"/>
            <a:ext cx="989131"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CO" dirty="0" smtClean="0"/>
              <a:t>Grupo residual</a:t>
            </a:r>
            <a:endParaRPr lang="es-CO" dirty="0"/>
          </a:p>
        </p:txBody>
      </p:sp>
      <p:sp>
        <p:nvSpPr>
          <p:cNvPr id="20" name="19 CuadroTexto"/>
          <p:cNvSpPr txBox="1"/>
          <p:nvPr/>
        </p:nvSpPr>
        <p:spPr>
          <a:xfrm>
            <a:off x="5652120" y="3789040"/>
            <a:ext cx="973472"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s-CO" dirty="0" smtClean="0"/>
              <a:t>Profesor</a:t>
            </a:r>
            <a:endParaRPr lang="es-CO" dirty="0"/>
          </a:p>
        </p:txBody>
      </p:sp>
      <p:sp>
        <p:nvSpPr>
          <p:cNvPr id="21" name="20 CuadroTexto"/>
          <p:cNvSpPr txBox="1"/>
          <p:nvPr/>
        </p:nvSpPr>
        <p:spPr>
          <a:xfrm>
            <a:off x="7005854" y="3789040"/>
            <a:ext cx="1180964"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s-CO" dirty="0" smtClean="0"/>
              <a:t>estudiante</a:t>
            </a:r>
            <a:endParaRPr lang="es-CO" dirty="0"/>
          </a:p>
        </p:txBody>
      </p:sp>
      <p:sp>
        <p:nvSpPr>
          <p:cNvPr id="22" name="21 CuadroTexto"/>
          <p:cNvSpPr txBox="1"/>
          <p:nvPr/>
        </p:nvSpPr>
        <p:spPr>
          <a:xfrm>
            <a:off x="5102160" y="4581128"/>
            <a:ext cx="881973"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s-CO" dirty="0" smtClean="0"/>
              <a:t>Emisor </a:t>
            </a:r>
            <a:endParaRPr lang="es-CO" dirty="0"/>
          </a:p>
        </p:txBody>
      </p:sp>
      <p:sp>
        <p:nvSpPr>
          <p:cNvPr id="23" name="22 CuadroTexto"/>
          <p:cNvSpPr txBox="1"/>
          <p:nvPr/>
        </p:nvSpPr>
        <p:spPr>
          <a:xfrm>
            <a:off x="6483531" y="4605838"/>
            <a:ext cx="1112805"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s-CO" dirty="0"/>
              <a:t>A</a:t>
            </a:r>
            <a:r>
              <a:rPr lang="es-CO" dirty="0" smtClean="0"/>
              <a:t>udiencia</a:t>
            </a:r>
            <a:endParaRPr lang="es-CO" dirty="0"/>
          </a:p>
        </p:txBody>
      </p:sp>
      <p:sp>
        <p:nvSpPr>
          <p:cNvPr id="24" name="23 CuadroTexto"/>
          <p:cNvSpPr txBox="1"/>
          <p:nvPr/>
        </p:nvSpPr>
        <p:spPr>
          <a:xfrm>
            <a:off x="7904889" y="4585390"/>
            <a:ext cx="981231"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s-CO" dirty="0" smtClean="0"/>
              <a:t>Objetivo</a:t>
            </a:r>
            <a:endParaRPr lang="es-CO" dirty="0"/>
          </a:p>
        </p:txBody>
      </p:sp>
      <p:sp>
        <p:nvSpPr>
          <p:cNvPr id="25" name="24 CuadroTexto"/>
          <p:cNvSpPr txBox="1"/>
          <p:nvPr/>
        </p:nvSpPr>
        <p:spPr>
          <a:xfrm>
            <a:off x="6459646" y="5507940"/>
            <a:ext cx="1160574"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s-CO" dirty="0" smtClean="0"/>
              <a:t>Ubicación </a:t>
            </a:r>
            <a:endParaRPr lang="es-CO" dirty="0"/>
          </a:p>
        </p:txBody>
      </p:sp>
      <p:cxnSp>
        <p:nvCxnSpPr>
          <p:cNvPr id="29" name="28 Conector recto de flecha"/>
          <p:cNvCxnSpPr>
            <a:endCxn id="17" idx="0"/>
          </p:cNvCxnSpPr>
          <p:nvPr/>
        </p:nvCxnSpPr>
        <p:spPr>
          <a:xfrm flipH="1">
            <a:off x="5450414" y="2358172"/>
            <a:ext cx="1009232" cy="4419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a:stCxn id="7" idx="2"/>
          </p:cNvCxnSpPr>
          <p:nvPr/>
        </p:nvCxnSpPr>
        <p:spPr>
          <a:xfrm flipH="1">
            <a:off x="6725111" y="2358172"/>
            <a:ext cx="1" cy="4319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73" name="3072 Conector recto de flecha"/>
          <p:cNvCxnSpPr/>
          <p:nvPr/>
        </p:nvCxnSpPr>
        <p:spPr>
          <a:xfrm>
            <a:off x="7164288" y="2358172"/>
            <a:ext cx="936104" cy="4319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76" name="3075 Conector recto de flecha"/>
          <p:cNvCxnSpPr/>
          <p:nvPr/>
        </p:nvCxnSpPr>
        <p:spPr>
          <a:xfrm>
            <a:off x="5627588" y="3446462"/>
            <a:ext cx="168548" cy="342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78" name="3077 Conector recto de flecha"/>
          <p:cNvCxnSpPr/>
          <p:nvPr/>
        </p:nvCxnSpPr>
        <p:spPr>
          <a:xfrm>
            <a:off x="5627588" y="3420144"/>
            <a:ext cx="1810475" cy="3688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80" name="3079 Conector recto de flecha"/>
          <p:cNvCxnSpPr>
            <a:stCxn id="18" idx="2"/>
          </p:cNvCxnSpPr>
          <p:nvPr/>
        </p:nvCxnSpPr>
        <p:spPr>
          <a:xfrm flipH="1">
            <a:off x="6371154" y="3446462"/>
            <a:ext cx="540583" cy="342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82" name="3081 Conector recto de flecha"/>
          <p:cNvCxnSpPr>
            <a:stCxn id="18" idx="2"/>
          </p:cNvCxnSpPr>
          <p:nvPr/>
        </p:nvCxnSpPr>
        <p:spPr>
          <a:xfrm>
            <a:off x="6911737" y="3446462"/>
            <a:ext cx="526326" cy="342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84" name="3083 Conector recto de flecha"/>
          <p:cNvCxnSpPr>
            <a:stCxn id="19" idx="2"/>
            <a:endCxn id="20" idx="0"/>
          </p:cNvCxnSpPr>
          <p:nvPr/>
        </p:nvCxnSpPr>
        <p:spPr>
          <a:xfrm flipH="1">
            <a:off x="6138856" y="3436443"/>
            <a:ext cx="2187051" cy="3525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86" name="3085 Conector recto de flecha"/>
          <p:cNvCxnSpPr>
            <a:stCxn id="19" idx="2"/>
            <a:endCxn id="21" idx="0"/>
          </p:cNvCxnSpPr>
          <p:nvPr/>
        </p:nvCxnSpPr>
        <p:spPr>
          <a:xfrm flipH="1">
            <a:off x="7596336" y="3436443"/>
            <a:ext cx="729571" cy="3525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88" name="3087 Conector recto de flecha"/>
          <p:cNvCxnSpPr>
            <a:stCxn id="20" idx="2"/>
            <a:endCxn id="22" idx="0"/>
          </p:cNvCxnSpPr>
          <p:nvPr/>
        </p:nvCxnSpPr>
        <p:spPr>
          <a:xfrm flipH="1">
            <a:off x="5543147" y="4158372"/>
            <a:ext cx="595709"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90" name="3089 Conector recto de flecha"/>
          <p:cNvCxnSpPr>
            <a:stCxn id="20" idx="2"/>
            <a:endCxn id="23" idx="0"/>
          </p:cNvCxnSpPr>
          <p:nvPr/>
        </p:nvCxnSpPr>
        <p:spPr>
          <a:xfrm>
            <a:off x="6138856" y="4158372"/>
            <a:ext cx="901078" cy="447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92" name="3091 Conector recto de flecha"/>
          <p:cNvCxnSpPr>
            <a:stCxn id="20" idx="2"/>
            <a:endCxn id="24" idx="0"/>
          </p:cNvCxnSpPr>
          <p:nvPr/>
        </p:nvCxnSpPr>
        <p:spPr>
          <a:xfrm>
            <a:off x="6138856" y="4158372"/>
            <a:ext cx="2256649" cy="427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94" name="3093 Conector recto de flecha"/>
          <p:cNvCxnSpPr>
            <a:stCxn id="21" idx="2"/>
            <a:endCxn id="22" idx="0"/>
          </p:cNvCxnSpPr>
          <p:nvPr/>
        </p:nvCxnSpPr>
        <p:spPr>
          <a:xfrm flipH="1">
            <a:off x="5543147" y="4158372"/>
            <a:ext cx="2053189"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96" name="3095 Conector recto de flecha"/>
          <p:cNvCxnSpPr>
            <a:stCxn id="21" idx="2"/>
            <a:endCxn id="23" idx="0"/>
          </p:cNvCxnSpPr>
          <p:nvPr/>
        </p:nvCxnSpPr>
        <p:spPr>
          <a:xfrm flipH="1">
            <a:off x="7039934" y="4158372"/>
            <a:ext cx="556402" cy="447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98" name="3097 Conector recto de flecha"/>
          <p:cNvCxnSpPr>
            <a:stCxn id="21" idx="2"/>
            <a:endCxn id="24" idx="0"/>
          </p:cNvCxnSpPr>
          <p:nvPr/>
        </p:nvCxnSpPr>
        <p:spPr>
          <a:xfrm>
            <a:off x="7596336" y="4158372"/>
            <a:ext cx="799169" cy="427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00" name="3099 Conector recto de flecha"/>
          <p:cNvCxnSpPr>
            <a:stCxn id="22" idx="2"/>
            <a:endCxn id="25" idx="0"/>
          </p:cNvCxnSpPr>
          <p:nvPr/>
        </p:nvCxnSpPr>
        <p:spPr>
          <a:xfrm>
            <a:off x="5543147" y="4950460"/>
            <a:ext cx="1496786" cy="557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02" name="3101 Conector recto de flecha"/>
          <p:cNvCxnSpPr>
            <a:stCxn id="23" idx="2"/>
            <a:endCxn id="25" idx="0"/>
          </p:cNvCxnSpPr>
          <p:nvPr/>
        </p:nvCxnSpPr>
        <p:spPr>
          <a:xfrm flipH="1">
            <a:off x="7039933" y="4975170"/>
            <a:ext cx="1" cy="5327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04" name="3103 Conector recto de flecha"/>
          <p:cNvCxnSpPr>
            <a:stCxn id="24" idx="2"/>
            <a:endCxn id="25" idx="0"/>
          </p:cNvCxnSpPr>
          <p:nvPr/>
        </p:nvCxnSpPr>
        <p:spPr>
          <a:xfrm flipH="1">
            <a:off x="7039933" y="4954722"/>
            <a:ext cx="1355572" cy="553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06" name="3105 Conector recto de flecha"/>
          <p:cNvCxnSpPr>
            <a:stCxn id="6" idx="2"/>
            <a:endCxn id="8" idx="0"/>
          </p:cNvCxnSpPr>
          <p:nvPr/>
        </p:nvCxnSpPr>
        <p:spPr>
          <a:xfrm flipH="1">
            <a:off x="503548" y="2358172"/>
            <a:ext cx="1152128" cy="7014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08" name="3107 Conector recto de flecha"/>
          <p:cNvCxnSpPr>
            <a:stCxn id="6" idx="2"/>
            <a:endCxn id="9" idx="0"/>
          </p:cNvCxnSpPr>
          <p:nvPr/>
        </p:nvCxnSpPr>
        <p:spPr>
          <a:xfrm>
            <a:off x="1655676" y="2358172"/>
            <a:ext cx="67900" cy="7014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10" name="3109 Conector recto de flecha"/>
          <p:cNvCxnSpPr>
            <a:stCxn id="6" idx="2"/>
            <a:endCxn id="10" idx="0"/>
          </p:cNvCxnSpPr>
          <p:nvPr/>
        </p:nvCxnSpPr>
        <p:spPr>
          <a:xfrm>
            <a:off x="1655676" y="2358172"/>
            <a:ext cx="1687366" cy="7014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12" name="3111 Conector recto de flecha"/>
          <p:cNvCxnSpPr>
            <a:stCxn id="8" idx="2"/>
            <a:endCxn id="13" idx="0"/>
          </p:cNvCxnSpPr>
          <p:nvPr/>
        </p:nvCxnSpPr>
        <p:spPr>
          <a:xfrm>
            <a:off x="503548" y="3429000"/>
            <a:ext cx="57305" cy="1266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14" name="3113 Conector recto de flecha"/>
          <p:cNvCxnSpPr>
            <a:stCxn id="8" idx="2"/>
            <a:endCxn id="14" idx="0"/>
          </p:cNvCxnSpPr>
          <p:nvPr/>
        </p:nvCxnSpPr>
        <p:spPr>
          <a:xfrm>
            <a:off x="503548" y="3429000"/>
            <a:ext cx="1328822" cy="1266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16" name="3115 Conector recto de flecha"/>
          <p:cNvCxnSpPr>
            <a:stCxn id="8" idx="2"/>
            <a:endCxn id="15" idx="0"/>
          </p:cNvCxnSpPr>
          <p:nvPr/>
        </p:nvCxnSpPr>
        <p:spPr>
          <a:xfrm>
            <a:off x="503548" y="3429000"/>
            <a:ext cx="2633827" cy="1407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18" name="3117 Conector recto de flecha"/>
          <p:cNvCxnSpPr>
            <a:stCxn id="9" idx="2"/>
            <a:endCxn id="13" idx="0"/>
          </p:cNvCxnSpPr>
          <p:nvPr/>
        </p:nvCxnSpPr>
        <p:spPr>
          <a:xfrm flipH="1">
            <a:off x="560853" y="3429000"/>
            <a:ext cx="1162723" cy="1266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21" name="3120 Conector recto de flecha"/>
          <p:cNvCxnSpPr>
            <a:stCxn id="9" idx="2"/>
            <a:endCxn id="14" idx="0"/>
          </p:cNvCxnSpPr>
          <p:nvPr/>
        </p:nvCxnSpPr>
        <p:spPr>
          <a:xfrm>
            <a:off x="1723576" y="3429000"/>
            <a:ext cx="108794" cy="1266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23" name="3122 Conector recto de flecha"/>
          <p:cNvCxnSpPr>
            <a:stCxn id="9" idx="2"/>
            <a:endCxn id="15" idx="0"/>
          </p:cNvCxnSpPr>
          <p:nvPr/>
        </p:nvCxnSpPr>
        <p:spPr>
          <a:xfrm>
            <a:off x="1723576" y="3429000"/>
            <a:ext cx="1413799" cy="1407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25" name="3124 Conector recto de flecha"/>
          <p:cNvCxnSpPr>
            <a:stCxn id="10" idx="2"/>
            <a:endCxn id="13" idx="0"/>
          </p:cNvCxnSpPr>
          <p:nvPr/>
        </p:nvCxnSpPr>
        <p:spPr>
          <a:xfrm flipH="1">
            <a:off x="560853" y="3429000"/>
            <a:ext cx="2782189" cy="1266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28" name="3127 Conector recto de flecha"/>
          <p:cNvCxnSpPr>
            <a:stCxn id="10" idx="2"/>
            <a:endCxn id="14" idx="0"/>
          </p:cNvCxnSpPr>
          <p:nvPr/>
        </p:nvCxnSpPr>
        <p:spPr>
          <a:xfrm flipH="1">
            <a:off x="1832370" y="3429000"/>
            <a:ext cx="1510672" cy="1266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30" name="3129 Conector recto de flecha"/>
          <p:cNvCxnSpPr>
            <a:stCxn id="10" idx="2"/>
            <a:endCxn id="15" idx="0"/>
          </p:cNvCxnSpPr>
          <p:nvPr/>
        </p:nvCxnSpPr>
        <p:spPr>
          <a:xfrm flipH="1">
            <a:off x="3137375" y="3429000"/>
            <a:ext cx="205667" cy="1407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32" name="3131 Conector recto de flecha"/>
          <p:cNvCxnSpPr>
            <a:stCxn id="5" idx="2"/>
          </p:cNvCxnSpPr>
          <p:nvPr/>
        </p:nvCxnSpPr>
        <p:spPr>
          <a:xfrm flipH="1">
            <a:off x="1951947" y="1381418"/>
            <a:ext cx="2614728" cy="607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34" name="3133 Conector recto de flecha"/>
          <p:cNvCxnSpPr>
            <a:stCxn id="5" idx="2"/>
            <a:endCxn id="7" idx="0"/>
          </p:cNvCxnSpPr>
          <p:nvPr/>
        </p:nvCxnSpPr>
        <p:spPr>
          <a:xfrm>
            <a:off x="4566675" y="1381418"/>
            <a:ext cx="2158437" cy="607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35" name="3134 CuadroTexto"/>
          <p:cNvSpPr txBox="1"/>
          <p:nvPr/>
        </p:nvSpPr>
        <p:spPr>
          <a:xfrm>
            <a:off x="4647360" y="2394485"/>
            <a:ext cx="1148776" cy="369332"/>
          </a:xfrm>
          <a:prstGeom prst="rect">
            <a:avLst/>
          </a:prstGeom>
          <a:noFill/>
        </p:spPr>
        <p:txBody>
          <a:bodyPr wrap="none" rtlCol="0">
            <a:spAutoFit/>
          </a:bodyPr>
          <a:lstStyle/>
          <a:p>
            <a:r>
              <a:rPr lang="es-CO" dirty="0" smtClean="0">
                <a:solidFill>
                  <a:srgbClr val="FF0000"/>
                </a:solidFill>
              </a:rPr>
              <a:t>estructura</a:t>
            </a:r>
            <a:endParaRPr lang="es-CO" dirty="0">
              <a:solidFill>
                <a:srgbClr val="FF0000"/>
              </a:solidFill>
            </a:endParaRPr>
          </a:p>
        </p:txBody>
      </p:sp>
      <p:sp>
        <p:nvSpPr>
          <p:cNvPr id="3136" name="3135 CuadroTexto"/>
          <p:cNvSpPr txBox="1"/>
          <p:nvPr/>
        </p:nvSpPr>
        <p:spPr>
          <a:xfrm>
            <a:off x="4566674" y="3763233"/>
            <a:ext cx="965329" cy="369332"/>
          </a:xfrm>
          <a:prstGeom prst="rect">
            <a:avLst/>
          </a:prstGeom>
          <a:noFill/>
        </p:spPr>
        <p:txBody>
          <a:bodyPr wrap="none" rtlCol="0">
            <a:spAutoFit/>
          </a:bodyPr>
          <a:lstStyle/>
          <a:p>
            <a:r>
              <a:rPr lang="es-CO" dirty="0" smtClean="0">
                <a:solidFill>
                  <a:srgbClr val="FF0000"/>
                </a:solidFill>
              </a:rPr>
              <a:t>posición</a:t>
            </a:r>
            <a:endParaRPr lang="es-CO" dirty="0">
              <a:solidFill>
                <a:srgbClr val="FF0000"/>
              </a:solidFill>
            </a:endParaRPr>
          </a:p>
        </p:txBody>
      </p:sp>
      <p:sp>
        <p:nvSpPr>
          <p:cNvPr id="3137" name="3136 CuadroTexto"/>
          <p:cNvSpPr txBox="1"/>
          <p:nvPr/>
        </p:nvSpPr>
        <p:spPr>
          <a:xfrm>
            <a:off x="4666335" y="4369750"/>
            <a:ext cx="435825" cy="369332"/>
          </a:xfrm>
          <a:prstGeom prst="rect">
            <a:avLst/>
          </a:prstGeom>
          <a:noFill/>
        </p:spPr>
        <p:txBody>
          <a:bodyPr wrap="none" rtlCol="0">
            <a:spAutoFit/>
          </a:bodyPr>
          <a:lstStyle/>
          <a:p>
            <a:r>
              <a:rPr lang="es-CO" dirty="0" smtClean="0">
                <a:solidFill>
                  <a:srgbClr val="FF0000"/>
                </a:solidFill>
              </a:rPr>
              <a:t>rol</a:t>
            </a:r>
            <a:endParaRPr lang="es-CO" dirty="0">
              <a:solidFill>
                <a:srgbClr val="FF0000"/>
              </a:solidFill>
            </a:endParaRPr>
          </a:p>
        </p:txBody>
      </p:sp>
      <p:sp>
        <p:nvSpPr>
          <p:cNvPr id="3138" name="3137 CuadroTexto"/>
          <p:cNvSpPr txBox="1"/>
          <p:nvPr/>
        </p:nvSpPr>
        <p:spPr>
          <a:xfrm>
            <a:off x="4911082" y="5507940"/>
            <a:ext cx="1264129" cy="369332"/>
          </a:xfrm>
          <a:prstGeom prst="rect">
            <a:avLst/>
          </a:prstGeom>
          <a:noFill/>
        </p:spPr>
        <p:txBody>
          <a:bodyPr wrap="none" rtlCol="0">
            <a:spAutoFit/>
          </a:bodyPr>
          <a:lstStyle/>
          <a:p>
            <a:r>
              <a:rPr lang="es-CO" dirty="0" smtClean="0">
                <a:solidFill>
                  <a:srgbClr val="FF0000"/>
                </a:solidFill>
              </a:rPr>
              <a:t>localización</a:t>
            </a:r>
            <a:endParaRPr lang="es-CO" dirty="0">
              <a:solidFill>
                <a:srgbClr val="FF0000"/>
              </a:solidFill>
            </a:endParaRPr>
          </a:p>
        </p:txBody>
      </p:sp>
    </p:spTree>
    <p:extLst>
      <p:ext uri="{BB962C8B-B14F-4D97-AF65-F5344CB8AC3E}">
        <p14:creationId xmlns:p14="http://schemas.microsoft.com/office/powerpoint/2010/main" val="566766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987824" y="692696"/>
            <a:ext cx="2940933" cy="369332"/>
          </a:xfrm>
          <a:prstGeom prst="rect">
            <a:avLst/>
          </a:prstGeom>
        </p:spPr>
        <p:txBody>
          <a:bodyPr wrap="none">
            <a:spAutoFit/>
          </a:bodyPr>
          <a:lstStyle/>
          <a:p>
            <a:r>
              <a:rPr lang="es-CO" b="1" dirty="0" err="1"/>
              <a:t>Gage</a:t>
            </a:r>
            <a:r>
              <a:rPr lang="es-CO" b="1" dirty="0"/>
              <a:t> y el modelo de </a:t>
            </a:r>
            <a:r>
              <a:rPr lang="es-CO" b="1" dirty="0" err="1"/>
              <a:t>Berliner</a:t>
            </a:r>
            <a:endParaRPr lang="es-CO" dirty="0"/>
          </a:p>
        </p:txBody>
      </p:sp>
      <p:sp>
        <p:nvSpPr>
          <p:cNvPr id="5" name="4 CuadroTexto"/>
          <p:cNvSpPr txBox="1"/>
          <p:nvPr/>
        </p:nvSpPr>
        <p:spPr>
          <a:xfrm>
            <a:off x="179512" y="1391035"/>
            <a:ext cx="462691" cy="276999"/>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CO" sz="1200" dirty="0" smtClean="0"/>
              <a:t>Fase</a:t>
            </a:r>
            <a:endParaRPr lang="es-CO" sz="1200" dirty="0"/>
          </a:p>
        </p:txBody>
      </p:sp>
      <p:sp>
        <p:nvSpPr>
          <p:cNvPr id="6" name="5 CuadroTexto"/>
          <p:cNvSpPr txBox="1"/>
          <p:nvPr/>
        </p:nvSpPr>
        <p:spPr>
          <a:xfrm>
            <a:off x="1545053" y="1399532"/>
            <a:ext cx="1600118" cy="276999"/>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CO" sz="1200" dirty="0" smtClean="0"/>
              <a:t>Antes de la instrucción</a:t>
            </a:r>
            <a:endParaRPr lang="es-CO" sz="1200" dirty="0"/>
          </a:p>
        </p:txBody>
      </p:sp>
      <p:sp>
        <p:nvSpPr>
          <p:cNvPr id="7" name="6 CuadroTexto"/>
          <p:cNvSpPr txBox="1"/>
          <p:nvPr/>
        </p:nvSpPr>
        <p:spPr>
          <a:xfrm>
            <a:off x="3440127" y="1399532"/>
            <a:ext cx="1203882"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CO" sz="1200" dirty="0" smtClean="0"/>
              <a:t>Antes y durante la instrucción</a:t>
            </a:r>
            <a:endParaRPr lang="es-CO" sz="1200" dirty="0"/>
          </a:p>
        </p:txBody>
      </p:sp>
      <p:sp>
        <p:nvSpPr>
          <p:cNvPr id="8" name="7 CuadroTexto"/>
          <p:cNvSpPr txBox="1"/>
          <p:nvPr/>
        </p:nvSpPr>
        <p:spPr>
          <a:xfrm>
            <a:off x="5183048" y="1399532"/>
            <a:ext cx="910699" cy="276999"/>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CO" sz="1200" dirty="0" smtClean="0"/>
              <a:t>Instrucción </a:t>
            </a:r>
            <a:endParaRPr lang="es-CO" sz="1200" dirty="0"/>
          </a:p>
        </p:txBody>
      </p:sp>
      <p:sp>
        <p:nvSpPr>
          <p:cNvPr id="9" name="8 CuadroTexto"/>
          <p:cNvSpPr txBox="1"/>
          <p:nvPr/>
        </p:nvSpPr>
        <p:spPr>
          <a:xfrm>
            <a:off x="6732240" y="1399532"/>
            <a:ext cx="1001595"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CO" sz="1200" dirty="0" smtClean="0"/>
              <a:t>Después de la instrucción</a:t>
            </a:r>
            <a:endParaRPr lang="es-CO" sz="1200" dirty="0"/>
          </a:p>
        </p:txBody>
      </p:sp>
      <p:sp>
        <p:nvSpPr>
          <p:cNvPr id="10" name="9 CuadroTexto"/>
          <p:cNvSpPr txBox="1"/>
          <p:nvPr/>
        </p:nvSpPr>
        <p:spPr>
          <a:xfrm>
            <a:off x="6804248" y="2285180"/>
            <a:ext cx="971804"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CO" sz="1200" dirty="0" smtClean="0"/>
              <a:t>Evaluación de la instrucción </a:t>
            </a:r>
            <a:endParaRPr lang="es-CO" sz="1200" dirty="0"/>
          </a:p>
        </p:txBody>
      </p:sp>
      <p:sp>
        <p:nvSpPr>
          <p:cNvPr id="11" name="10 CuadroTexto"/>
          <p:cNvSpPr txBox="1"/>
          <p:nvPr/>
        </p:nvSpPr>
        <p:spPr>
          <a:xfrm>
            <a:off x="4951310" y="2287420"/>
            <a:ext cx="1660102"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CO" sz="1200" dirty="0" smtClean="0"/>
              <a:t>Escoger y llevar a cabo métodos de los profesores </a:t>
            </a:r>
            <a:endParaRPr lang="es-CO" sz="1200" dirty="0"/>
          </a:p>
        </p:txBody>
      </p:sp>
      <p:sp>
        <p:nvSpPr>
          <p:cNvPr id="12" name="11 CuadroTexto"/>
          <p:cNvSpPr txBox="1"/>
          <p:nvPr/>
        </p:nvSpPr>
        <p:spPr>
          <a:xfrm>
            <a:off x="3383868" y="2288812"/>
            <a:ext cx="1368152"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CO" sz="1200" dirty="0" smtClean="0"/>
              <a:t>Pensar acerca del uso de su conocimiento y del proceso de aprendizaje y cómo motivar al estudiante </a:t>
            </a:r>
            <a:endParaRPr lang="es-CO" sz="1200" dirty="0"/>
          </a:p>
        </p:txBody>
      </p:sp>
      <p:sp>
        <p:nvSpPr>
          <p:cNvPr id="13" name="12 CuadroTexto"/>
          <p:cNvSpPr txBox="1"/>
          <p:nvPr/>
        </p:nvSpPr>
        <p:spPr>
          <a:xfrm>
            <a:off x="1589028" y="2292186"/>
            <a:ext cx="1512168"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CO" sz="1200" dirty="0" smtClean="0"/>
              <a:t>Decide el objetivo del profesor</a:t>
            </a:r>
            <a:endParaRPr lang="es-CO" sz="1200" dirty="0"/>
          </a:p>
        </p:txBody>
      </p:sp>
      <p:sp>
        <p:nvSpPr>
          <p:cNvPr id="14" name="13 CuadroTexto"/>
          <p:cNvSpPr txBox="1"/>
          <p:nvPr/>
        </p:nvSpPr>
        <p:spPr>
          <a:xfrm>
            <a:off x="1589028" y="3027476"/>
            <a:ext cx="1512168"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CO" sz="1200" dirty="0" smtClean="0"/>
              <a:t>Entender las características de sus estudiantes</a:t>
            </a:r>
            <a:endParaRPr lang="es-CO" sz="1200" dirty="0"/>
          </a:p>
        </p:txBody>
      </p:sp>
      <p:sp>
        <p:nvSpPr>
          <p:cNvPr id="16" name="15 Elipse"/>
          <p:cNvSpPr/>
          <p:nvPr/>
        </p:nvSpPr>
        <p:spPr>
          <a:xfrm>
            <a:off x="179512" y="2292186"/>
            <a:ext cx="1224136" cy="149685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O" sz="1400" dirty="0" smtClean="0"/>
              <a:t>Comienzo de la secuencia instruccional</a:t>
            </a:r>
            <a:endParaRPr lang="es-CO" sz="1400" dirty="0"/>
          </a:p>
        </p:txBody>
      </p:sp>
      <p:sp>
        <p:nvSpPr>
          <p:cNvPr id="17" name="16 Elipse"/>
          <p:cNvSpPr/>
          <p:nvPr/>
        </p:nvSpPr>
        <p:spPr>
          <a:xfrm>
            <a:off x="7668345" y="2931511"/>
            <a:ext cx="1296144" cy="172162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CO" sz="1600" dirty="0" smtClean="0"/>
              <a:t>Fin de la secuencia instruccional</a:t>
            </a:r>
            <a:endParaRPr lang="es-CO" sz="1600" dirty="0"/>
          </a:p>
        </p:txBody>
      </p:sp>
      <p:sp>
        <p:nvSpPr>
          <p:cNvPr id="18" name="17 CuadroTexto"/>
          <p:cNvSpPr txBox="1"/>
          <p:nvPr/>
        </p:nvSpPr>
        <p:spPr>
          <a:xfrm>
            <a:off x="2699792" y="4783311"/>
            <a:ext cx="3600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CO" dirty="0" smtClean="0"/>
              <a:t>Volver a empezar de ser necesario</a:t>
            </a:r>
            <a:endParaRPr lang="es-CO" dirty="0"/>
          </a:p>
        </p:txBody>
      </p:sp>
      <p:cxnSp>
        <p:nvCxnSpPr>
          <p:cNvPr id="20" name="19 Conector recto de flecha"/>
          <p:cNvCxnSpPr>
            <a:stCxn id="6" idx="2"/>
            <a:endCxn id="13" idx="0"/>
          </p:cNvCxnSpPr>
          <p:nvPr/>
        </p:nvCxnSpPr>
        <p:spPr>
          <a:xfrm>
            <a:off x="2345112" y="1676531"/>
            <a:ext cx="0" cy="6156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6" idx="3"/>
          </p:cNvCxnSpPr>
          <p:nvPr/>
        </p:nvCxnSpPr>
        <p:spPr>
          <a:xfrm flipV="1">
            <a:off x="3145171" y="1529534"/>
            <a:ext cx="294956" cy="84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flipV="1">
            <a:off x="4644009" y="1556791"/>
            <a:ext cx="50405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8" idx="3"/>
          </p:cNvCxnSpPr>
          <p:nvPr/>
        </p:nvCxnSpPr>
        <p:spPr>
          <a:xfrm>
            <a:off x="6093747" y="1538032"/>
            <a:ext cx="6384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a:stCxn id="9" idx="2"/>
          </p:cNvCxnSpPr>
          <p:nvPr/>
        </p:nvCxnSpPr>
        <p:spPr>
          <a:xfrm flipH="1">
            <a:off x="7233037" y="2045863"/>
            <a:ext cx="1" cy="2393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a:stCxn id="8" idx="2"/>
          </p:cNvCxnSpPr>
          <p:nvPr/>
        </p:nvCxnSpPr>
        <p:spPr>
          <a:xfrm flipH="1">
            <a:off x="5638397" y="1676531"/>
            <a:ext cx="1" cy="6086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96" name="4095 Conector recto de flecha"/>
          <p:cNvCxnSpPr>
            <a:stCxn id="11" idx="3"/>
            <a:endCxn id="10" idx="1"/>
          </p:cNvCxnSpPr>
          <p:nvPr/>
        </p:nvCxnSpPr>
        <p:spPr>
          <a:xfrm flipV="1">
            <a:off x="6611412" y="2608346"/>
            <a:ext cx="192836" cy="2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99" name="4098 Conector recto de flecha"/>
          <p:cNvCxnSpPr>
            <a:stCxn id="7" idx="2"/>
            <a:endCxn id="12" idx="0"/>
          </p:cNvCxnSpPr>
          <p:nvPr/>
        </p:nvCxnSpPr>
        <p:spPr>
          <a:xfrm>
            <a:off x="4042068" y="1861197"/>
            <a:ext cx="25876" cy="4276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01" name="4100 Conector recto de flecha"/>
          <p:cNvCxnSpPr>
            <a:stCxn id="13" idx="3"/>
          </p:cNvCxnSpPr>
          <p:nvPr/>
        </p:nvCxnSpPr>
        <p:spPr>
          <a:xfrm flipV="1">
            <a:off x="3101196" y="2523018"/>
            <a:ext cx="28267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03" name="4102 Conector recto de flecha"/>
          <p:cNvCxnSpPr>
            <a:stCxn id="14" idx="3"/>
          </p:cNvCxnSpPr>
          <p:nvPr/>
        </p:nvCxnSpPr>
        <p:spPr>
          <a:xfrm flipV="1">
            <a:off x="3101196" y="3350641"/>
            <a:ext cx="28267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05" name="4104 Conector recto de flecha"/>
          <p:cNvCxnSpPr>
            <a:stCxn id="16" idx="7"/>
            <a:endCxn id="13" idx="1"/>
          </p:cNvCxnSpPr>
          <p:nvPr/>
        </p:nvCxnSpPr>
        <p:spPr>
          <a:xfrm>
            <a:off x="1224377" y="2511395"/>
            <a:ext cx="364651" cy="11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07" name="4106 Conector recto de flecha"/>
          <p:cNvCxnSpPr>
            <a:stCxn id="10" idx="3"/>
          </p:cNvCxnSpPr>
          <p:nvPr/>
        </p:nvCxnSpPr>
        <p:spPr>
          <a:xfrm>
            <a:off x="7776052" y="2608346"/>
            <a:ext cx="252332" cy="372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09" name="4108 Conector angular"/>
          <p:cNvCxnSpPr>
            <a:stCxn id="17" idx="4"/>
            <a:endCxn id="18" idx="3"/>
          </p:cNvCxnSpPr>
          <p:nvPr/>
        </p:nvCxnSpPr>
        <p:spPr>
          <a:xfrm rot="5400000">
            <a:off x="7150885" y="3802444"/>
            <a:ext cx="314841" cy="201622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13" name="4112 Conector angular"/>
          <p:cNvCxnSpPr>
            <a:stCxn id="18" idx="1"/>
            <a:endCxn id="16" idx="4"/>
          </p:cNvCxnSpPr>
          <p:nvPr/>
        </p:nvCxnSpPr>
        <p:spPr>
          <a:xfrm rot="10800000">
            <a:off x="791580" y="3789041"/>
            <a:ext cx="1908212" cy="117893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15" name="4114 Conector recto de flecha"/>
          <p:cNvCxnSpPr>
            <a:endCxn id="11" idx="1"/>
          </p:cNvCxnSpPr>
          <p:nvPr/>
        </p:nvCxnSpPr>
        <p:spPr>
          <a:xfrm>
            <a:off x="4752020" y="2610586"/>
            <a:ext cx="1992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631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88640"/>
            <a:ext cx="7344816" cy="954107"/>
          </a:xfrm>
          <a:prstGeom prst="rect">
            <a:avLst/>
          </a:prstGeom>
        </p:spPr>
        <p:txBody>
          <a:bodyPr wrap="square">
            <a:spAutoFit/>
          </a:bodyPr>
          <a:lstStyle/>
          <a:p>
            <a:pPr algn="ctr"/>
            <a:r>
              <a:rPr lang="es-CO" sz="2800" b="1" dirty="0" smtClean="0"/>
              <a:t>Modelos de formación según las fases </a:t>
            </a:r>
            <a:r>
              <a:rPr lang="es-CO" sz="2800" b="1" dirty="0"/>
              <a:t>de </a:t>
            </a:r>
            <a:r>
              <a:rPr lang="es-CO" sz="2800" b="1" dirty="0" err="1"/>
              <a:t>Leontiev</a:t>
            </a:r>
            <a:r>
              <a:rPr lang="es-CO" sz="2800" b="1" dirty="0"/>
              <a:t>.</a:t>
            </a:r>
          </a:p>
        </p:txBody>
      </p:sp>
      <p:graphicFrame>
        <p:nvGraphicFramePr>
          <p:cNvPr id="8" name="7 Diagrama"/>
          <p:cNvGraphicFramePr/>
          <p:nvPr>
            <p:extLst>
              <p:ext uri="{D42A27DB-BD31-4B8C-83A1-F6EECF244321}">
                <p14:modId xmlns:p14="http://schemas.microsoft.com/office/powerpoint/2010/main" val="1259662868"/>
              </p:ext>
            </p:extLst>
          </p:nvPr>
        </p:nvGraphicFramePr>
        <p:xfrm>
          <a:off x="1403648" y="990020"/>
          <a:ext cx="6336704" cy="495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9605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24 Grupo"/>
          <p:cNvGrpSpPr>
            <a:grpSpLocks/>
          </p:cNvGrpSpPr>
          <p:nvPr/>
        </p:nvGrpSpPr>
        <p:grpSpPr bwMode="auto">
          <a:xfrm>
            <a:off x="1043609" y="1916832"/>
            <a:ext cx="6552728" cy="3024336"/>
            <a:chOff x="1808" y="3843"/>
            <a:chExt cx="8919" cy="2467"/>
          </a:xfrm>
        </p:grpSpPr>
        <p:cxnSp>
          <p:nvCxnSpPr>
            <p:cNvPr id="26" name="AutoShape 12"/>
            <p:cNvCxnSpPr>
              <a:cxnSpLocks noChangeShapeType="1"/>
            </p:cNvCxnSpPr>
            <p:nvPr/>
          </p:nvCxnSpPr>
          <p:spPr bwMode="auto">
            <a:xfrm>
              <a:off x="4302" y="6119"/>
              <a:ext cx="1083" cy="1"/>
            </a:xfrm>
            <a:prstGeom prst="straightConnector1">
              <a:avLst/>
            </a:prstGeom>
            <a:noFill/>
            <a:ln w="9525">
              <a:solidFill>
                <a:srgbClr val="000000"/>
              </a:solidFill>
              <a:prstDash val="dash"/>
              <a:round/>
              <a:headEnd type="triangle" w="med" len="med"/>
              <a:tailEnd type="triangle" w="med" len="med"/>
            </a:ln>
            <a:extLst>
              <a:ext uri="{909E8E84-426E-40DD-AFC4-6F175D3DCCD1}">
                <a14:hiddenFill xmlns:a14="http://schemas.microsoft.com/office/drawing/2010/main">
                  <a:noFill/>
                </a14:hiddenFill>
              </a:ext>
            </a:extLst>
          </p:spPr>
        </p:cxnSp>
        <p:sp>
          <p:nvSpPr>
            <p:cNvPr id="27" name="_s1033"/>
            <p:cNvSpPr>
              <a:spLocks noChangeArrowheads="1"/>
            </p:cNvSpPr>
            <p:nvPr/>
          </p:nvSpPr>
          <p:spPr bwMode="auto">
            <a:xfrm>
              <a:off x="3744" y="3882"/>
              <a:ext cx="2048" cy="258"/>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rot="0" vert="horz" wrap="square" lIns="0" tIns="0" rIns="0" bIns="0" anchor="ctr" anchorCtr="0" upright="1">
              <a:noAutofit/>
            </a:bodyPr>
            <a:lstStyle/>
            <a:p>
              <a:pPr>
                <a:lnSpc>
                  <a:spcPct val="115000"/>
                </a:lnSpc>
                <a:spcAft>
                  <a:spcPts val="1000"/>
                </a:spcAft>
              </a:pPr>
              <a:r>
                <a:rPr lang="es-CO" sz="900" b="1" dirty="0">
                  <a:solidFill>
                    <a:srgbClr val="000000"/>
                  </a:solidFill>
                  <a:effectLst/>
                  <a:latin typeface="Arial"/>
                  <a:ea typeface="Calibri"/>
                  <a:cs typeface="Calibri"/>
                </a:rPr>
                <a:t>FILOSÓFICAS </a:t>
              </a:r>
              <a:endParaRPr lang="es-CO" sz="900" b="1" dirty="0">
                <a:solidFill>
                  <a:srgbClr val="000000"/>
                </a:solidFill>
                <a:effectLst/>
                <a:latin typeface="Calibri"/>
                <a:ea typeface="Calibri"/>
                <a:cs typeface="Calibri"/>
              </a:endParaRPr>
            </a:p>
          </p:txBody>
        </p:sp>
        <p:sp>
          <p:nvSpPr>
            <p:cNvPr id="28" name="_s1033"/>
            <p:cNvSpPr>
              <a:spLocks noChangeArrowheads="1"/>
            </p:cNvSpPr>
            <p:nvPr/>
          </p:nvSpPr>
          <p:spPr bwMode="auto">
            <a:xfrm>
              <a:off x="3757" y="4221"/>
              <a:ext cx="2047" cy="260"/>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rot="0" vert="horz" wrap="square" lIns="0" tIns="0" rIns="0" bIns="0" anchor="ctr" anchorCtr="0" upright="1">
              <a:noAutofit/>
            </a:bodyPr>
            <a:lstStyle/>
            <a:p>
              <a:pPr>
                <a:lnSpc>
                  <a:spcPct val="115000"/>
                </a:lnSpc>
                <a:spcAft>
                  <a:spcPts val="1000"/>
                </a:spcAft>
              </a:pPr>
              <a:r>
                <a:rPr lang="es-CO" sz="900" b="1">
                  <a:solidFill>
                    <a:srgbClr val="000000"/>
                  </a:solidFill>
                  <a:effectLst/>
                  <a:latin typeface="Arial"/>
                  <a:ea typeface="Calibri"/>
                  <a:cs typeface="Calibri"/>
                </a:rPr>
                <a:t>PSICOPEDAGÓGICAS</a:t>
              </a:r>
              <a:endParaRPr lang="es-CO" sz="900" b="1">
                <a:solidFill>
                  <a:srgbClr val="000000"/>
                </a:solidFill>
                <a:effectLst/>
                <a:latin typeface="Calibri"/>
                <a:ea typeface="Calibri"/>
                <a:cs typeface="Calibri"/>
              </a:endParaRPr>
            </a:p>
          </p:txBody>
        </p:sp>
        <p:sp>
          <p:nvSpPr>
            <p:cNvPr id="29" name="_s1033"/>
            <p:cNvSpPr>
              <a:spLocks noChangeArrowheads="1"/>
            </p:cNvSpPr>
            <p:nvPr/>
          </p:nvSpPr>
          <p:spPr bwMode="auto">
            <a:xfrm>
              <a:off x="3733" y="4589"/>
              <a:ext cx="2047" cy="260"/>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rot="0" vert="horz" wrap="square" lIns="0" tIns="0" rIns="0" bIns="0" anchor="ctr" anchorCtr="0" upright="1">
              <a:noAutofit/>
            </a:bodyPr>
            <a:lstStyle/>
            <a:p>
              <a:pPr>
                <a:lnSpc>
                  <a:spcPct val="115000"/>
                </a:lnSpc>
                <a:spcAft>
                  <a:spcPts val="1000"/>
                </a:spcAft>
              </a:pPr>
              <a:r>
                <a:rPr lang="es-CO" sz="900" b="1" dirty="0" smtClean="0">
                  <a:solidFill>
                    <a:srgbClr val="000000"/>
                  </a:solidFill>
                  <a:effectLst/>
                  <a:latin typeface="Arial"/>
                  <a:ea typeface="Calibri"/>
                  <a:cs typeface="Calibri"/>
                </a:rPr>
                <a:t>DISCIPLINARES</a:t>
              </a:r>
              <a:endParaRPr lang="es-CO" sz="900" b="1" dirty="0">
                <a:solidFill>
                  <a:srgbClr val="000000"/>
                </a:solidFill>
                <a:effectLst/>
                <a:latin typeface="Calibri"/>
                <a:ea typeface="Calibri"/>
                <a:cs typeface="Calibri"/>
              </a:endParaRPr>
            </a:p>
          </p:txBody>
        </p:sp>
        <p:sp>
          <p:nvSpPr>
            <p:cNvPr id="30" name="_s1033"/>
            <p:cNvSpPr>
              <a:spLocks noChangeArrowheads="1"/>
            </p:cNvSpPr>
            <p:nvPr/>
          </p:nvSpPr>
          <p:spPr bwMode="auto">
            <a:xfrm>
              <a:off x="8477" y="4058"/>
              <a:ext cx="2250" cy="976"/>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rot="0" vert="horz" wrap="square" lIns="0" tIns="0" rIns="0" bIns="0" anchor="ctr" anchorCtr="0" upright="1">
              <a:noAutofit/>
            </a:bodyPr>
            <a:lstStyle/>
            <a:p>
              <a:pPr algn="ctr">
                <a:lnSpc>
                  <a:spcPct val="115000"/>
                </a:lnSpc>
                <a:spcAft>
                  <a:spcPts val="1000"/>
                </a:spcAft>
              </a:pPr>
              <a:r>
                <a:rPr lang="es-CO" sz="1200" b="1" dirty="0">
                  <a:solidFill>
                    <a:srgbClr val="000000"/>
                  </a:solidFill>
                  <a:effectLst/>
                  <a:latin typeface="Arial"/>
                  <a:ea typeface="Calibri"/>
                  <a:cs typeface="Calibri"/>
                </a:rPr>
                <a:t>BASES TEÓRICAS</a:t>
              </a:r>
              <a:endParaRPr lang="es-CO" sz="1100" b="1" dirty="0">
                <a:solidFill>
                  <a:srgbClr val="000000"/>
                </a:solidFill>
                <a:effectLst/>
                <a:latin typeface="Calibri"/>
                <a:ea typeface="Calibri"/>
                <a:cs typeface="Calibri"/>
              </a:endParaRPr>
            </a:p>
          </p:txBody>
        </p:sp>
        <p:cxnSp>
          <p:nvCxnSpPr>
            <p:cNvPr id="31" name="AutoShape 17"/>
            <p:cNvCxnSpPr>
              <a:cxnSpLocks noChangeShapeType="1"/>
            </p:cNvCxnSpPr>
            <p:nvPr/>
          </p:nvCxnSpPr>
          <p:spPr bwMode="auto">
            <a:xfrm>
              <a:off x="5803" y="4007"/>
              <a:ext cx="2656" cy="271"/>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2" name="AutoShape 18"/>
            <p:cNvCxnSpPr>
              <a:cxnSpLocks noChangeShapeType="1"/>
            </p:cNvCxnSpPr>
            <p:nvPr/>
          </p:nvCxnSpPr>
          <p:spPr bwMode="auto">
            <a:xfrm>
              <a:off x="5822" y="4456"/>
              <a:ext cx="2637"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3" name="AutoShape 19"/>
            <p:cNvCxnSpPr>
              <a:cxnSpLocks noChangeShapeType="1"/>
            </p:cNvCxnSpPr>
            <p:nvPr/>
          </p:nvCxnSpPr>
          <p:spPr bwMode="auto">
            <a:xfrm flipV="1">
              <a:off x="5780" y="4603"/>
              <a:ext cx="2637" cy="237"/>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34" name="Text Box 20"/>
            <p:cNvSpPr txBox="1">
              <a:spLocks noChangeArrowheads="1"/>
            </p:cNvSpPr>
            <p:nvPr/>
          </p:nvSpPr>
          <p:spPr bwMode="auto">
            <a:xfrm>
              <a:off x="1808" y="3843"/>
              <a:ext cx="532" cy="2465"/>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rot="0" vert="vert270" wrap="square" lIns="91440" tIns="45720" rIns="91440" bIns="45720" anchor="t" anchorCtr="0" upright="1">
              <a:noAutofit/>
            </a:bodyPr>
            <a:lstStyle/>
            <a:p>
              <a:pPr algn="ctr">
                <a:lnSpc>
                  <a:spcPct val="115000"/>
                </a:lnSpc>
                <a:spcAft>
                  <a:spcPts val="1000"/>
                </a:spcAft>
              </a:pPr>
              <a:r>
                <a:rPr lang="es-CO" sz="1200" b="1" dirty="0">
                  <a:solidFill>
                    <a:srgbClr val="000000"/>
                  </a:solidFill>
                  <a:effectLst/>
                  <a:latin typeface="Calibri"/>
                  <a:ea typeface="Calibri"/>
                  <a:cs typeface="Calibri"/>
                </a:rPr>
                <a:t>Fundamentación</a:t>
              </a:r>
              <a:endParaRPr lang="es-CO" sz="1100" b="1" dirty="0">
                <a:solidFill>
                  <a:srgbClr val="000000"/>
                </a:solidFill>
                <a:effectLst/>
                <a:latin typeface="Calibri"/>
                <a:ea typeface="Calibri"/>
                <a:cs typeface="Calibri"/>
              </a:endParaRPr>
            </a:p>
          </p:txBody>
        </p:sp>
        <p:sp>
          <p:nvSpPr>
            <p:cNvPr id="36" name="Text Box 22"/>
            <p:cNvSpPr txBox="1">
              <a:spLocks noChangeArrowheads="1"/>
            </p:cNvSpPr>
            <p:nvPr/>
          </p:nvSpPr>
          <p:spPr bwMode="auto">
            <a:xfrm>
              <a:off x="5602" y="5757"/>
              <a:ext cx="1700" cy="552"/>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rot="0" vert="horz" wrap="square" lIns="91440" tIns="45720" rIns="91440" bIns="45720" anchor="t" anchorCtr="0" upright="1">
              <a:noAutofit/>
            </a:bodyPr>
            <a:lstStyle/>
            <a:p>
              <a:pPr algn="ctr">
                <a:lnSpc>
                  <a:spcPct val="115000"/>
                </a:lnSpc>
                <a:spcAft>
                  <a:spcPts val="1000"/>
                </a:spcAft>
              </a:pPr>
              <a:r>
                <a:rPr lang="es-CO" sz="1200">
                  <a:solidFill>
                    <a:srgbClr val="000000"/>
                  </a:solidFill>
                  <a:effectLst/>
                  <a:latin typeface="Calibri"/>
                  <a:ea typeface="Calibri"/>
                  <a:cs typeface="Calibri"/>
                </a:rPr>
                <a:t>Resolución de problemas</a:t>
              </a:r>
            </a:p>
          </p:txBody>
        </p:sp>
        <p:sp>
          <p:nvSpPr>
            <p:cNvPr id="37" name="Text Box 23"/>
            <p:cNvSpPr txBox="1">
              <a:spLocks noChangeArrowheads="1"/>
            </p:cNvSpPr>
            <p:nvPr/>
          </p:nvSpPr>
          <p:spPr bwMode="auto">
            <a:xfrm>
              <a:off x="2592" y="5757"/>
              <a:ext cx="1700" cy="553"/>
            </a:xfrm>
            <a:prstGeom prst="rect">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rot="0" vert="horz" wrap="square" lIns="91440" tIns="45720" rIns="91440" bIns="45720" anchor="t" anchorCtr="0" upright="1">
              <a:noAutofit/>
            </a:bodyPr>
            <a:lstStyle/>
            <a:p>
              <a:pPr algn="ctr">
                <a:lnSpc>
                  <a:spcPct val="115000"/>
                </a:lnSpc>
                <a:spcAft>
                  <a:spcPts val="1000"/>
                </a:spcAft>
              </a:pPr>
              <a:r>
                <a:rPr lang="es-CO" sz="1200" dirty="0">
                  <a:solidFill>
                    <a:srgbClr val="000000"/>
                  </a:solidFill>
                  <a:effectLst/>
                  <a:latin typeface="Calibri"/>
                  <a:ea typeface="Calibri"/>
                  <a:cs typeface="Calibri"/>
                </a:rPr>
                <a:t>Formación de conceptos</a:t>
              </a:r>
            </a:p>
            <a:p>
              <a:pPr algn="ctr">
                <a:lnSpc>
                  <a:spcPct val="115000"/>
                </a:lnSpc>
                <a:spcAft>
                  <a:spcPts val="1000"/>
                </a:spcAft>
              </a:pPr>
              <a:r>
                <a:rPr lang="es-CO" sz="1200" dirty="0">
                  <a:solidFill>
                    <a:srgbClr val="000000"/>
                  </a:solidFill>
                  <a:effectLst/>
                  <a:latin typeface="Calibri"/>
                  <a:ea typeface="Calibri"/>
                  <a:cs typeface="Calibri"/>
                </a:rPr>
                <a:t> </a:t>
              </a:r>
            </a:p>
          </p:txBody>
        </p:sp>
        <p:cxnSp>
          <p:nvCxnSpPr>
            <p:cNvPr id="38" name="AutoShape 24"/>
            <p:cNvCxnSpPr>
              <a:cxnSpLocks noChangeShapeType="1"/>
            </p:cNvCxnSpPr>
            <p:nvPr/>
          </p:nvCxnSpPr>
          <p:spPr bwMode="auto">
            <a:xfrm>
              <a:off x="3733" y="4827"/>
              <a:ext cx="24" cy="907"/>
            </a:xfrm>
            <a:prstGeom prst="straightConnector1">
              <a:avLst/>
            </a:prstGeom>
            <a:noFill/>
            <a:ln w="9525">
              <a:solidFill>
                <a:srgbClr val="000000"/>
              </a:solidFill>
              <a:prstDash val="dash"/>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42" name="AutoShape 24"/>
            <p:cNvCxnSpPr>
              <a:cxnSpLocks noChangeShapeType="1"/>
            </p:cNvCxnSpPr>
            <p:nvPr/>
          </p:nvCxnSpPr>
          <p:spPr bwMode="auto">
            <a:xfrm rot="16200000" flipH="1">
              <a:off x="5402" y="5061"/>
              <a:ext cx="839" cy="505"/>
            </a:xfrm>
            <a:prstGeom prst="bentConnector3">
              <a:avLst>
                <a:gd name="adj1" fmla="val 28534"/>
              </a:avLst>
            </a:prstGeom>
            <a:noFill/>
            <a:ln w="9525">
              <a:solidFill>
                <a:srgbClr val="000000"/>
              </a:solidFill>
              <a:prstDash val="dash"/>
              <a:miter lim="800000"/>
              <a:headEnd type="triangle" w="med" len="med"/>
              <a:tailEnd type="triangle" w="med" len="med"/>
            </a:ln>
            <a:extLst>
              <a:ext uri="{909E8E84-426E-40DD-AFC4-6F175D3DCCD1}">
                <a14:hiddenFill xmlns:a14="http://schemas.microsoft.com/office/drawing/2010/main">
                  <a:noFill/>
                </a14:hiddenFill>
              </a:ext>
            </a:extLst>
          </p:spPr>
        </p:cxnSp>
      </p:grpSp>
      <p:grpSp>
        <p:nvGrpSpPr>
          <p:cNvPr id="43" name="42 Grupo"/>
          <p:cNvGrpSpPr/>
          <p:nvPr/>
        </p:nvGrpSpPr>
        <p:grpSpPr>
          <a:xfrm>
            <a:off x="689032" y="188640"/>
            <a:ext cx="7339352" cy="1035902"/>
            <a:chOff x="3148" y="515389"/>
            <a:chExt cx="2589756" cy="1035902"/>
          </a:xfrm>
        </p:grpSpPr>
        <p:sp>
          <p:nvSpPr>
            <p:cNvPr id="44" name="43 Cheurón"/>
            <p:cNvSpPr/>
            <p:nvPr/>
          </p:nvSpPr>
          <p:spPr>
            <a:xfrm>
              <a:off x="3148" y="515389"/>
              <a:ext cx="2589756" cy="1035902"/>
            </a:xfrm>
            <a:prstGeom prst="chevron">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5" name="Cheurón 4"/>
            <p:cNvSpPr/>
            <p:nvPr/>
          </p:nvSpPr>
          <p:spPr>
            <a:xfrm>
              <a:off x="521099" y="515389"/>
              <a:ext cx="1553854" cy="1035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es-CO" sz="2500" kern="1200" dirty="0" smtClean="0"/>
                <a:t>Fase de orientación</a:t>
              </a:r>
              <a:endParaRPr lang="es-CO" sz="2500" kern="1200" dirty="0"/>
            </a:p>
          </p:txBody>
        </p:sp>
      </p:grpSp>
    </p:spTree>
    <p:extLst>
      <p:ext uri="{BB962C8B-B14F-4D97-AF65-F5344CB8AC3E}">
        <p14:creationId xmlns:p14="http://schemas.microsoft.com/office/powerpoint/2010/main" val="1110172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Rectángulo redondeado"/>
          <p:cNvSpPr/>
          <p:nvPr/>
        </p:nvSpPr>
        <p:spPr>
          <a:xfrm>
            <a:off x="395536" y="1480807"/>
            <a:ext cx="2952328" cy="185973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CO"/>
          </a:p>
        </p:txBody>
      </p:sp>
      <p:grpSp>
        <p:nvGrpSpPr>
          <p:cNvPr id="4" name="3 Grupo"/>
          <p:cNvGrpSpPr>
            <a:grpSpLocks/>
          </p:cNvGrpSpPr>
          <p:nvPr/>
        </p:nvGrpSpPr>
        <p:grpSpPr bwMode="auto">
          <a:xfrm>
            <a:off x="539552" y="1690254"/>
            <a:ext cx="2411730" cy="1380488"/>
            <a:chOff x="3819" y="3457"/>
            <a:chExt cx="3798" cy="2339"/>
          </a:xfrm>
        </p:grpSpPr>
        <p:sp>
          <p:nvSpPr>
            <p:cNvPr id="5" name="_s1033"/>
            <p:cNvSpPr>
              <a:spLocks noChangeArrowheads="1"/>
            </p:cNvSpPr>
            <p:nvPr/>
          </p:nvSpPr>
          <p:spPr bwMode="auto">
            <a:xfrm>
              <a:off x="5212" y="4323"/>
              <a:ext cx="2341" cy="431"/>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rot="0" vert="horz" wrap="square" lIns="0" tIns="0" rIns="0" bIns="0" anchor="ctr" anchorCtr="0" upright="1">
              <a:noAutofit/>
            </a:bodyPr>
            <a:lstStyle/>
            <a:p>
              <a:pPr algn="ctr">
                <a:lnSpc>
                  <a:spcPct val="115000"/>
                </a:lnSpc>
                <a:spcAft>
                  <a:spcPts val="1000"/>
                </a:spcAft>
              </a:pPr>
              <a:r>
                <a:rPr lang="es-CO" sz="1200">
                  <a:solidFill>
                    <a:srgbClr val="000000"/>
                  </a:solidFill>
                  <a:effectLst/>
                  <a:latin typeface="Arial"/>
                  <a:ea typeface="Calibri"/>
                  <a:cs typeface="Calibri"/>
                </a:rPr>
                <a:t>DIAGNÓSTICO</a:t>
              </a:r>
              <a:endParaRPr lang="es-CO" sz="1200">
                <a:solidFill>
                  <a:srgbClr val="000000"/>
                </a:solidFill>
                <a:effectLst/>
                <a:latin typeface="Calibri"/>
                <a:ea typeface="Calibri"/>
                <a:cs typeface="Calibri"/>
              </a:endParaRPr>
            </a:p>
          </p:txBody>
        </p:sp>
        <p:sp>
          <p:nvSpPr>
            <p:cNvPr id="6" name="_s1033"/>
            <p:cNvSpPr>
              <a:spLocks noChangeArrowheads="1"/>
            </p:cNvSpPr>
            <p:nvPr/>
          </p:nvSpPr>
          <p:spPr bwMode="auto">
            <a:xfrm>
              <a:off x="5276" y="5200"/>
              <a:ext cx="2341" cy="431"/>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rot="0" vert="horz" wrap="square" lIns="0" tIns="0" rIns="0" bIns="0" anchor="ctr" anchorCtr="0" upright="1">
              <a:noAutofit/>
            </a:bodyPr>
            <a:lstStyle/>
            <a:p>
              <a:pPr algn="ctr">
                <a:lnSpc>
                  <a:spcPct val="115000"/>
                </a:lnSpc>
                <a:spcAft>
                  <a:spcPts val="1000"/>
                </a:spcAft>
              </a:pPr>
              <a:r>
                <a:rPr lang="es-CO" sz="1200" dirty="0">
                  <a:solidFill>
                    <a:srgbClr val="000000"/>
                  </a:solidFill>
                  <a:effectLst/>
                  <a:latin typeface="Arial"/>
                  <a:ea typeface="Calibri"/>
                  <a:cs typeface="Calibri"/>
                </a:rPr>
                <a:t>OBJETIVOS</a:t>
              </a:r>
              <a:endParaRPr lang="es-CO" sz="1200" dirty="0">
                <a:solidFill>
                  <a:srgbClr val="000000"/>
                </a:solidFill>
                <a:effectLst/>
                <a:latin typeface="Calibri"/>
                <a:ea typeface="Calibri"/>
                <a:cs typeface="Calibri"/>
              </a:endParaRPr>
            </a:p>
          </p:txBody>
        </p:sp>
        <p:sp>
          <p:nvSpPr>
            <p:cNvPr id="7" name="_s1033"/>
            <p:cNvSpPr>
              <a:spLocks noChangeArrowheads="1"/>
            </p:cNvSpPr>
            <p:nvPr/>
          </p:nvSpPr>
          <p:spPr bwMode="auto">
            <a:xfrm>
              <a:off x="5196" y="3457"/>
              <a:ext cx="2340" cy="429"/>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rot="0" vert="horz" wrap="square" lIns="0" tIns="0" rIns="0" bIns="0" anchor="ctr" anchorCtr="0" upright="1">
              <a:noAutofit/>
            </a:bodyPr>
            <a:lstStyle/>
            <a:p>
              <a:pPr algn="ctr">
                <a:lnSpc>
                  <a:spcPct val="115000"/>
                </a:lnSpc>
                <a:spcAft>
                  <a:spcPts val="1000"/>
                </a:spcAft>
              </a:pPr>
              <a:r>
                <a:rPr lang="es-CO" sz="1200" dirty="0">
                  <a:solidFill>
                    <a:srgbClr val="000000"/>
                  </a:solidFill>
                  <a:effectLst/>
                  <a:latin typeface="Arial"/>
                  <a:ea typeface="Calibri"/>
                  <a:cs typeface="Calibri"/>
                </a:rPr>
                <a:t>BASES TEÓRICAS</a:t>
              </a:r>
              <a:endParaRPr lang="es-CO" sz="1200" dirty="0">
                <a:solidFill>
                  <a:srgbClr val="000000"/>
                </a:solidFill>
                <a:effectLst/>
                <a:latin typeface="Calibri"/>
                <a:ea typeface="Calibri"/>
                <a:cs typeface="Calibri"/>
              </a:endParaRPr>
            </a:p>
          </p:txBody>
        </p:sp>
        <p:sp>
          <p:nvSpPr>
            <p:cNvPr id="8" name="Text Box 6"/>
            <p:cNvSpPr txBox="1">
              <a:spLocks noChangeArrowheads="1"/>
            </p:cNvSpPr>
            <p:nvPr/>
          </p:nvSpPr>
          <p:spPr bwMode="auto">
            <a:xfrm>
              <a:off x="3819" y="3457"/>
              <a:ext cx="532" cy="2339"/>
            </a:xfrm>
            <a:prstGeom prst="rect">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dist="28398" dir="3806097" algn="ctr" rotWithShape="0">
                <a:srgbClr val="3F3151">
                  <a:alpha val="50000"/>
                </a:srgbClr>
              </a:outerShdw>
            </a:effectLst>
          </p:spPr>
          <p:txBody>
            <a:bodyPr rot="0" vert="vert270" wrap="square" lIns="91440" tIns="45720" rIns="91440" bIns="45720" anchor="t" anchorCtr="0" upright="1">
              <a:noAutofit/>
            </a:bodyPr>
            <a:lstStyle/>
            <a:p>
              <a:pPr algn="ctr">
                <a:lnSpc>
                  <a:spcPct val="115000"/>
                </a:lnSpc>
                <a:spcAft>
                  <a:spcPts val="1000"/>
                </a:spcAft>
              </a:pPr>
              <a:r>
                <a:rPr lang="es-CO" sz="1600" dirty="0">
                  <a:solidFill>
                    <a:srgbClr val="000000"/>
                  </a:solidFill>
                  <a:effectLst/>
                  <a:latin typeface="Calibri"/>
                  <a:ea typeface="Calibri"/>
                  <a:cs typeface="Calibri"/>
                </a:rPr>
                <a:t>Planeación</a:t>
              </a:r>
            </a:p>
          </p:txBody>
        </p:sp>
        <p:cxnSp>
          <p:nvCxnSpPr>
            <p:cNvPr id="9" name="AutoShape 7"/>
            <p:cNvCxnSpPr>
              <a:cxnSpLocks noChangeShapeType="1"/>
            </p:cNvCxnSpPr>
            <p:nvPr/>
          </p:nvCxnSpPr>
          <p:spPr bwMode="auto">
            <a:xfrm>
              <a:off x="6301" y="3886"/>
              <a:ext cx="8" cy="4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8"/>
            <p:cNvCxnSpPr>
              <a:cxnSpLocks noChangeShapeType="1"/>
            </p:cNvCxnSpPr>
            <p:nvPr/>
          </p:nvCxnSpPr>
          <p:spPr bwMode="auto">
            <a:xfrm>
              <a:off x="6309" y="4754"/>
              <a:ext cx="0" cy="44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nvGrpSpPr>
          <p:cNvPr id="11" name="10 Grupo"/>
          <p:cNvGrpSpPr>
            <a:grpSpLocks/>
          </p:cNvGrpSpPr>
          <p:nvPr/>
        </p:nvGrpSpPr>
        <p:grpSpPr bwMode="auto">
          <a:xfrm>
            <a:off x="5007340" y="1321705"/>
            <a:ext cx="3165278" cy="2376264"/>
            <a:chOff x="3524" y="8653"/>
            <a:chExt cx="4567" cy="3241"/>
          </a:xfrm>
        </p:grpSpPr>
        <p:sp>
          <p:nvSpPr>
            <p:cNvPr id="12" name="_s1033"/>
            <p:cNvSpPr>
              <a:spLocks noChangeArrowheads="1"/>
            </p:cNvSpPr>
            <p:nvPr/>
          </p:nvSpPr>
          <p:spPr bwMode="auto">
            <a:xfrm>
              <a:off x="4874" y="10035"/>
              <a:ext cx="1923" cy="425"/>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rot="0" vert="horz" wrap="square" lIns="0" tIns="0" rIns="0" bIns="0" anchor="ctr" anchorCtr="0" upright="1">
              <a:noAutofit/>
            </a:bodyPr>
            <a:lstStyle/>
            <a:p>
              <a:pPr algn="ctr">
                <a:lnSpc>
                  <a:spcPct val="115000"/>
                </a:lnSpc>
                <a:spcAft>
                  <a:spcPts val="1000"/>
                </a:spcAft>
              </a:pPr>
              <a:r>
                <a:rPr lang="es-CO" sz="1200" dirty="0">
                  <a:solidFill>
                    <a:srgbClr val="000000"/>
                  </a:solidFill>
                  <a:effectLst/>
                  <a:latin typeface="Arial"/>
                  <a:ea typeface="Calibri"/>
                  <a:cs typeface="Calibri"/>
                </a:rPr>
                <a:t>DIAGNÓSTICO</a:t>
              </a:r>
              <a:endParaRPr lang="es-CO" sz="1200" dirty="0">
                <a:solidFill>
                  <a:srgbClr val="000000"/>
                </a:solidFill>
                <a:effectLst/>
                <a:latin typeface="Calibri"/>
                <a:ea typeface="Calibri"/>
                <a:cs typeface="Calibri"/>
              </a:endParaRPr>
            </a:p>
          </p:txBody>
        </p:sp>
        <p:sp>
          <p:nvSpPr>
            <p:cNvPr id="13" name="Text Box 30"/>
            <p:cNvSpPr txBox="1">
              <a:spLocks noChangeArrowheads="1"/>
            </p:cNvSpPr>
            <p:nvPr/>
          </p:nvSpPr>
          <p:spPr bwMode="auto">
            <a:xfrm>
              <a:off x="6651" y="8653"/>
              <a:ext cx="1440" cy="975"/>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algn="ctr">
                <a:lnSpc>
                  <a:spcPct val="115000"/>
                </a:lnSpc>
                <a:spcAft>
                  <a:spcPts val="1000"/>
                </a:spcAft>
              </a:pPr>
              <a:r>
                <a:rPr lang="es-CO" sz="1200">
                  <a:solidFill>
                    <a:srgbClr val="000000"/>
                  </a:solidFill>
                  <a:effectLst/>
                  <a:latin typeface="Calibri"/>
                  <a:ea typeface="Calibri"/>
                  <a:cs typeface="Calibri"/>
                </a:rPr>
                <a:t>Zona de Desarrollo Real (ZDR)</a:t>
              </a:r>
            </a:p>
            <a:p>
              <a:pPr>
                <a:lnSpc>
                  <a:spcPct val="115000"/>
                </a:lnSpc>
                <a:spcAft>
                  <a:spcPts val="1000"/>
                </a:spcAft>
              </a:pPr>
              <a:r>
                <a:rPr lang="es-CO" sz="1200">
                  <a:solidFill>
                    <a:srgbClr val="000000"/>
                  </a:solidFill>
                  <a:effectLst/>
                  <a:latin typeface="Calibri"/>
                  <a:ea typeface="Calibri"/>
                  <a:cs typeface="Calibri"/>
                </a:rPr>
                <a:t> </a:t>
              </a:r>
            </a:p>
          </p:txBody>
        </p:sp>
        <p:sp>
          <p:nvSpPr>
            <p:cNvPr id="14" name="Text Box 31"/>
            <p:cNvSpPr txBox="1">
              <a:spLocks noChangeArrowheads="1"/>
            </p:cNvSpPr>
            <p:nvPr/>
          </p:nvSpPr>
          <p:spPr bwMode="auto">
            <a:xfrm>
              <a:off x="6651" y="10919"/>
              <a:ext cx="1440" cy="975"/>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algn="ctr">
                <a:lnSpc>
                  <a:spcPct val="115000"/>
                </a:lnSpc>
                <a:spcAft>
                  <a:spcPts val="1000"/>
                </a:spcAft>
              </a:pPr>
              <a:r>
                <a:rPr lang="es-CO" sz="1200">
                  <a:solidFill>
                    <a:srgbClr val="000000"/>
                  </a:solidFill>
                  <a:effectLst/>
                  <a:latin typeface="Calibri"/>
                  <a:ea typeface="Calibri"/>
                  <a:cs typeface="Calibri"/>
                </a:rPr>
                <a:t>Motivación e intereses</a:t>
              </a:r>
            </a:p>
            <a:p>
              <a:pPr>
                <a:lnSpc>
                  <a:spcPct val="115000"/>
                </a:lnSpc>
                <a:spcAft>
                  <a:spcPts val="1000"/>
                </a:spcAft>
              </a:pPr>
              <a:r>
                <a:rPr lang="es-CO" sz="1200">
                  <a:solidFill>
                    <a:srgbClr val="000000"/>
                  </a:solidFill>
                  <a:effectLst/>
                  <a:latin typeface="Calibri"/>
                  <a:ea typeface="Calibri"/>
                  <a:cs typeface="Calibri"/>
                </a:rPr>
                <a:t> </a:t>
              </a:r>
            </a:p>
          </p:txBody>
        </p:sp>
        <p:sp>
          <p:nvSpPr>
            <p:cNvPr id="15" name="Text Box 32"/>
            <p:cNvSpPr txBox="1">
              <a:spLocks noChangeArrowheads="1"/>
            </p:cNvSpPr>
            <p:nvPr/>
          </p:nvSpPr>
          <p:spPr bwMode="auto">
            <a:xfrm>
              <a:off x="3524" y="10919"/>
              <a:ext cx="1440" cy="975"/>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algn="ctr">
                <a:lnSpc>
                  <a:spcPct val="115000"/>
                </a:lnSpc>
                <a:spcAft>
                  <a:spcPts val="1000"/>
                </a:spcAft>
              </a:pPr>
              <a:r>
                <a:rPr lang="es-CO" sz="1200">
                  <a:solidFill>
                    <a:srgbClr val="000000"/>
                  </a:solidFill>
                  <a:effectLst/>
                  <a:latin typeface="Calibri"/>
                  <a:ea typeface="Calibri"/>
                  <a:cs typeface="Calibri"/>
                </a:rPr>
                <a:t>Cualidades de la personalidad</a:t>
              </a:r>
            </a:p>
            <a:p>
              <a:pPr>
                <a:lnSpc>
                  <a:spcPct val="115000"/>
                </a:lnSpc>
                <a:spcAft>
                  <a:spcPts val="1000"/>
                </a:spcAft>
              </a:pPr>
              <a:r>
                <a:rPr lang="es-CO" sz="1200">
                  <a:solidFill>
                    <a:srgbClr val="000000"/>
                  </a:solidFill>
                  <a:effectLst/>
                  <a:latin typeface="Calibri"/>
                  <a:ea typeface="Calibri"/>
                  <a:cs typeface="Calibri"/>
                </a:rPr>
                <a:t> </a:t>
              </a:r>
            </a:p>
          </p:txBody>
        </p:sp>
        <p:sp>
          <p:nvSpPr>
            <p:cNvPr id="16" name="Text Box 33"/>
            <p:cNvSpPr txBox="1">
              <a:spLocks noChangeArrowheads="1"/>
            </p:cNvSpPr>
            <p:nvPr/>
          </p:nvSpPr>
          <p:spPr bwMode="auto">
            <a:xfrm>
              <a:off x="3524" y="8653"/>
              <a:ext cx="1440" cy="976"/>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a:lnSpc>
                  <a:spcPct val="115000"/>
                </a:lnSpc>
                <a:spcAft>
                  <a:spcPts val="1000"/>
                </a:spcAft>
              </a:pPr>
              <a:r>
                <a:rPr lang="es-CO" sz="1200" dirty="0" smtClean="0">
                  <a:solidFill>
                    <a:srgbClr val="000000"/>
                  </a:solidFill>
                  <a:effectLst/>
                  <a:latin typeface="Calibri"/>
                  <a:ea typeface="Calibri"/>
                  <a:cs typeface="Calibri"/>
                </a:rPr>
                <a:t>Estrategias</a:t>
              </a:r>
              <a:endParaRPr lang="es-CO" sz="1200" dirty="0">
                <a:solidFill>
                  <a:srgbClr val="000000"/>
                </a:solidFill>
                <a:effectLst/>
                <a:latin typeface="Calibri"/>
                <a:ea typeface="Calibri"/>
                <a:cs typeface="Calibri"/>
              </a:endParaRPr>
            </a:p>
          </p:txBody>
        </p:sp>
        <p:sp>
          <p:nvSpPr>
            <p:cNvPr id="17" name="AutoShape 34"/>
            <p:cNvSpPr>
              <a:spLocks noChangeArrowheads="1"/>
            </p:cNvSpPr>
            <p:nvPr/>
          </p:nvSpPr>
          <p:spPr bwMode="auto">
            <a:xfrm>
              <a:off x="5323" y="11069"/>
              <a:ext cx="1082" cy="501"/>
            </a:xfrm>
            <a:prstGeom prst="leftRightArrow">
              <a:avLst>
                <a:gd name="adj1" fmla="val 50000"/>
                <a:gd name="adj2" fmla="val 43194"/>
              </a:avLst>
            </a:prstGeom>
            <a:gradFill rotWithShape="0">
              <a:gsLst>
                <a:gs pos="0">
                  <a:srgbClr val="D99594"/>
                </a:gs>
                <a:gs pos="50000">
                  <a:srgbClr val="C0504D"/>
                </a:gs>
                <a:gs pos="100000">
                  <a:srgbClr val="D99594"/>
                </a:gs>
              </a:gsLst>
              <a:lin ang="5400000" scaled="1"/>
            </a:gradFill>
            <a:ln w="12700">
              <a:solidFill>
                <a:srgbClr val="C0504D"/>
              </a:solidFill>
              <a:miter lim="800000"/>
              <a:headEnd/>
              <a:tailEnd/>
            </a:ln>
            <a:effectLst>
              <a:outerShdw dist="28398" dir="3806097" algn="ctr" rotWithShape="0">
                <a:srgbClr val="622423"/>
              </a:outerShdw>
            </a:effectLst>
          </p:spPr>
          <p:txBody>
            <a:bodyPr rot="0" vert="horz" wrap="square" lIns="91440" tIns="45720" rIns="91440" bIns="45720" anchor="t" anchorCtr="0" upright="1">
              <a:noAutofit/>
            </a:bodyPr>
            <a:lstStyle/>
            <a:p>
              <a:endParaRPr lang="es-CO" sz="1200"/>
            </a:p>
          </p:txBody>
        </p:sp>
        <p:sp>
          <p:nvSpPr>
            <p:cNvPr id="18" name="AutoShape 35"/>
            <p:cNvSpPr>
              <a:spLocks noChangeArrowheads="1"/>
            </p:cNvSpPr>
            <p:nvPr/>
          </p:nvSpPr>
          <p:spPr bwMode="auto">
            <a:xfrm>
              <a:off x="5323" y="8870"/>
              <a:ext cx="1082" cy="501"/>
            </a:xfrm>
            <a:prstGeom prst="leftRightArrow">
              <a:avLst>
                <a:gd name="adj1" fmla="val 50000"/>
                <a:gd name="adj2" fmla="val 43194"/>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rot="0" vert="horz" wrap="square" lIns="91440" tIns="45720" rIns="91440" bIns="45720" anchor="t" anchorCtr="0" upright="1">
              <a:noAutofit/>
            </a:bodyPr>
            <a:lstStyle/>
            <a:p>
              <a:endParaRPr lang="es-CO" sz="1200"/>
            </a:p>
          </p:txBody>
        </p:sp>
        <p:sp>
          <p:nvSpPr>
            <p:cNvPr id="19" name="AutoShape 36"/>
            <p:cNvSpPr>
              <a:spLocks noChangeArrowheads="1"/>
            </p:cNvSpPr>
            <p:nvPr/>
          </p:nvSpPr>
          <p:spPr bwMode="auto">
            <a:xfrm rot="16200000">
              <a:off x="6819" y="10036"/>
              <a:ext cx="1103" cy="501"/>
            </a:xfrm>
            <a:prstGeom prst="leftRightArrow">
              <a:avLst>
                <a:gd name="adj1" fmla="val 50000"/>
                <a:gd name="adj2" fmla="val 44032"/>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rot="0" vert="horz" wrap="square" lIns="91440" tIns="45720" rIns="91440" bIns="45720" anchor="t" anchorCtr="0" upright="1">
              <a:noAutofit/>
            </a:bodyPr>
            <a:lstStyle/>
            <a:p>
              <a:endParaRPr lang="es-CO" sz="1200"/>
            </a:p>
          </p:txBody>
        </p:sp>
        <p:sp>
          <p:nvSpPr>
            <p:cNvPr id="20" name="AutoShape 37"/>
            <p:cNvSpPr>
              <a:spLocks noChangeArrowheads="1"/>
            </p:cNvSpPr>
            <p:nvPr/>
          </p:nvSpPr>
          <p:spPr bwMode="auto">
            <a:xfrm rot="-2817034">
              <a:off x="6200" y="10593"/>
              <a:ext cx="489" cy="356"/>
            </a:xfrm>
            <a:prstGeom prst="upArrow">
              <a:avLst>
                <a:gd name="adj1" fmla="val 50000"/>
                <a:gd name="adj2" fmla="val 25000"/>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rot="0" vert="eaVert" wrap="square" lIns="91440" tIns="45720" rIns="91440" bIns="45720" anchor="t" anchorCtr="0" upright="1">
              <a:noAutofit/>
            </a:bodyPr>
            <a:lstStyle/>
            <a:p>
              <a:endParaRPr lang="es-CO" sz="1200"/>
            </a:p>
          </p:txBody>
        </p:sp>
        <p:sp>
          <p:nvSpPr>
            <p:cNvPr id="21" name="AutoShape 38"/>
            <p:cNvSpPr>
              <a:spLocks noChangeArrowheads="1"/>
            </p:cNvSpPr>
            <p:nvPr/>
          </p:nvSpPr>
          <p:spPr bwMode="auto">
            <a:xfrm rot="7399789">
              <a:off x="4298" y="9679"/>
              <a:ext cx="489" cy="356"/>
            </a:xfrm>
            <a:prstGeom prst="upArrow">
              <a:avLst>
                <a:gd name="adj1" fmla="val 50000"/>
                <a:gd name="adj2" fmla="val 25000"/>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rot="0" vert="eaVert" wrap="square" lIns="91440" tIns="45720" rIns="91440" bIns="45720" anchor="t" anchorCtr="0" upright="1">
              <a:noAutofit/>
            </a:bodyPr>
            <a:lstStyle/>
            <a:p>
              <a:endParaRPr lang="es-CO" sz="1200"/>
            </a:p>
          </p:txBody>
        </p:sp>
        <p:sp>
          <p:nvSpPr>
            <p:cNvPr id="22" name="AutoShape 39"/>
            <p:cNvSpPr>
              <a:spLocks noChangeArrowheads="1"/>
            </p:cNvSpPr>
            <p:nvPr/>
          </p:nvSpPr>
          <p:spPr bwMode="auto">
            <a:xfrm rot="3981563">
              <a:off x="4353" y="10482"/>
              <a:ext cx="489" cy="356"/>
            </a:xfrm>
            <a:prstGeom prst="upArrow">
              <a:avLst>
                <a:gd name="adj1" fmla="val 50000"/>
                <a:gd name="adj2" fmla="val 25000"/>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rot="0" vert="eaVert" wrap="square" lIns="91440" tIns="45720" rIns="91440" bIns="45720" anchor="t" anchorCtr="0" upright="1">
              <a:noAutofit/>
            </a:bodyPr>
            <a:lstStyle/>
            <a:p>
              <a:endParaRPr lang="es-CO" sz="1200"/>
            </a:p>
          </p:txBody>
        </p:sp>
        <p:sp>
          <p:nvSpPr>
            <p:cNvPr id="23" name="AutoShape 40"/>
            <p:cNvSpPr>
              <a:spLocks noChangeArrowheads="1"/>
            </p:cNvSpPr>
            <p:nvPr/>
          </p:nvSpPr>
          <p:spPr bwMode="auto">
            <a:xfrm rot="13012194">
              <a:off x="6162" y="9549"/>
              <a:ext cx="489" cy="356"/>
            </a:xfrm>
            <a:prstGeom prst="upArrow">
              <a:avLst>
                <a:gd name="adj1" fmla="val 50000"/>
                <a:gd name="adj2" fmla="val 25000"/>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rot="0" vert="eaVert" wrap="square" lIns="91440" tIns="45720" rIns="91440" bIns="45720" anchor="t" anchorCtr="0" upright="1">
              <a:noAutofit/>
            </a:bodyPr>
            <a:lstStyle/>
            <a:p>
              <a:endParaRPr lang="es-CO" sz="1200"/>
            </a:p>
          </p:txBody>
        </p:sp>
      </p:grpSp>
      <p:grpSp>
        <p:nvGrpSpPr>
          <p:cNvPr id="24" name="23 Grupo"/>
          <p:cNvGrpSpPr/>
          <p:nvPr/>
        </p:nvGrpSpPr>
        <p:grpSpPr>
          <a:xfrm>
            <a:off x="689032" y="188640"/>
            <a:ext cx="7339352" cy="1035902"/>
            <a:chOff x="3148" y="515389"/>
            <a:chExt cx="2589756" cy="1035902"/>
          </a:xfrm>
        </p:grpSpPr>
        <p:sp>
          <p:nvSpPr>
            <p:cNvPr id="25" name="24 Cheurón"/>
            <p:cNvSpPr/>
            <p:nvPr/>
          </p:nvSpPr>
          <p:spPr>
            <a:xfrm>
              <a:off x="3148" y="515389"/>
              <a:ext cx="2589756" cy="1035902"/>
            </a:xfrm>
            <a:prstGeom prst="chevron">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6" name="Cheurón 4"/>
            <p:cNvSpPr/>
            <p:nvPr/>
          </p:nvSpPr>
          <p:spPr>
            <a:xfrm>
              <a:off x="521099" y="515389"/>
              <a:ext cx="1553854" cy="1035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es-CO" sz="2500" kern="1200" dirty="0" smtClean="0"/>
                <a:t>Fase de orientación</a:t>
              </a:r>
              <a:endParaRPr lang="es-CO" sz="2500" kern="1200" dirty="0"/>
            </a:p>
          </p:txBody>
        </p:sp>
      </p:grpSp>
      <p:cxnSp>
        <p:nvCxnSpPr>
          <p:cNvPr id="29" name="28 Conector recto de flecha"/>
          <p:cNvCxnSpPr/>
          <p:nvPr/>
        </p:nvCxnSpPr>
        <p:spPr>
          <a:xfrm>
            <a:off x="2951282" y="2380498"/>
            <a:ext cx="19087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3" name="Group 66"/>
          <p:cNvGrpSpPr>
            <a:grpSpLocks/>
          </p:cNvGrpSpPr>
          <p:nvPr/>
        </p:nvGrpSpPr>
        <p:grpSpPr bwMode="auto">
          <a:xfrm>
            <a:off x="1819470" y="3801152"/>
            <a:ext cx="2749502" cy="1990454"/>
            <a:chOff x="2100" y="3530"/>
            <a:chExt cx="5570" cy="4623"/>
          </a:xfrm>
        </p:grpSpPr>
        <p:grpSp>
          <p:nvGrpSpPr>
            <p:cNvPr id="35" name="Group 67"/>
            <p:cNvGrpSpPr>
              <a:grpSpLocks/>
            </p:cNvGrpSpPr>
            <p:nvPr/>
          </p:nvGrpSpPr>
          <p:grpSpPr bwMode="auto">
            <a:xfrm>
              <a:off x="2100" y="3530"/>
              <a:ext cx="5405" cy="4623"/>
              <a:chOff x="2100" y="3530"/>
              <a:chExt cx="5405" cy="4623"/>
            </a:xfrm>
          </p:grpSpPr>
          <p:sp>
            <p:nvSpPr>
              <p:cNvPr id="47" name="_s1033"/>
              <p:cNvSpPr>
                <a:spLocks noChangeArrowheads="1"/>
              </p:cNvSpPr>
              <p:nvPr/>
            </p:nvSpPr>
            <p:spPr bwMode="auto">
              <a:xfrm>
                <a:off x="3250" y="3530"/>
                <a:ext cx="3144" cy="662"/>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rot="0" vert="horz" wrap="square" lIns="0" tIns="0" rIns="0" bIns="0" anchor="ctr" anchorCtr="0" upright="1">
                <a:noAutofit/>
              </a:bodyPr>
              <a:lstStyle/>
              <a:p>
                <a:pPr algn="ctr">
                  <a:lnSpc>
                    <a:spcPct val="115000"/>
                  </a:lnSpc>
                  <a:spcAft>
                    <a:spcPts val="1000"/>
                  </a:spcAft>
                </a:pPr>
                <a:r>
                  <a:rPr lang="es-CO" sz="1200" dirty="0">
                    <a:solidFill>
                      <a:srgbClr val="000000"/>
                    </a:solidFill>
                    <a:effectLst/>
                    <a:latin typeface="Arial"/>
                    <a:ea typeface="Calibri"/>
                    <a:cs typeface="Calibri"/>
                  </a:rPr>
                  <a:t>OBJETIVO GENERAL</a:t>
                </a:r>
                <a:endParaRPr lang="es-CO" sz="1100" dirty="0">
                  <a:solidFill>
                    <a:srgbClr val="000000"/>
                  </a:solidFill>
                  <a:effectLst/>
                  <a:latin typeface="Calibri"/>
                  <a:ea typeface="Calibri"/>
                  <a:cs typeface="Calibri"/>
                </a:endParaRPr>
              </a:p>
            </p:txBody>
          </p:sp>
          <p:sp>
            <p:nvSpPr>
              <p:cNvPr id="48" name="Text Box 45"/>
              <p:cNvSpPr txBox="1">
                <a:spLocks noChangeArrowheads="1"/>
              </p:cNvSpPr>
              <p:nvPr/>
            </p:nvSpPr>
            <p:spPr bwMode="auto">
              <a:xfrm>
                <a:off x="2205" y="4936"/>
                <a:ext cx="1622" cy="674"/>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rot="0" vert="horz" wrap="square" lIns="91440" tIns="45720" rIns="91440" bIns="45720" anchor="t" anchorCtr="0" upright="1">
                <a:noAutofit/>
              </a:bodyPr>
              <a:lstStyle/>
              <a:p>
                <a:pPr>
                  <a:lnSpc>
                    <a:spcPct val="115000"/>
                  </a:lnSpc>
                  <a:spcAft>
                    <a:spcPts val="1000"/>
                  </a:spcAft>
                </a:pPr>
                <a:r>
                  <a:rPr lang="es-CO" sz="1000" dirty="0">
                    <a:solidFill>
                      <a:srgbClr val="000000"/>
                    </a:solidFill>
                    <a:effectLst/>
                    <a:latin typeface="Calibri"/>
                    <a:ea typeface="Calibri"/>
                    <a:cs typeface="Calibri"/>
                  </a:rPr>
                  <a:t>O1. </a:t>
                </a:r>
                <a:endParaRPr lang="es-CO" sz="1100" dirty="0">
                  <a:solidFill>
                    <a:srgbClr val="000000"/>
                  </a:solidFill>
                  <a:effectLst/>
                  <a:latin typeface="Calibri"/>
                  <a:ea typeface="Calibri"/>
                  <a:cs typeface="Calibri"/>
                </a:endParaRPr>
              </a:p>
            </p:txBody>
          </p:sp>
          <p:sp>
            <p:nvSpPr>
              <p:cNvPr id="50" name="Text Box 47"/>
              <p:cNvSpPr txBox="1">
                <a:spLocks noChangeArrowheads="1"/>
              </p:cNvSpPr>
              <p:nvPr/>
            </p:nvSpPr>
            <p:spPr bwMode="auto">
              <a:xfrm>
                <a:off x="5883" y="4988"/>
                <a:ext cx="1622" cy="674"/>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rot="0" vert="horz" wrap="square" lIns="91440" tIns="45720" rIns="91440" bIns="45720" anchor="t" anchorCtr="0" upright="1">
                <a:noAutofit/>
              </a:bodyPr>
              <a:lstStyle/>
              <a:p>
                <a:pPr>
                  <a:lnSpc>
                    <a:spcPct val="115000"/>
                  </a:lnSpc>
                  <a:spcAft>
                    <a:spcPts val="1000"/>
                  </a:spcAft>
                </a:pPr>
                <a:r>
                  <a:rPr lang="es-CO" sz="1000" dirty="0" smtClean="0">
                    <a:solidFill>
                      <a:srgbClr val="000000"/>
                    </a:solidFill>
                    <a:effectLst/>
                    <a:latin typeface="Calibri"/>
                    <a:ea typeface="Calibri"/>
                    <a:cs typeface="Calibri"/>
                  </a:rPr>
                  <a:t>O2</a:t>
                </a:r>
                <a:endParaRPr lang="es-CO" sz="1100" dirty="0">
                  <a:solidFill>
                    <a:srgbClr val="000000"/>
                  </a:solidFill>
                  <a:effectLst/>
                  <a:latin typeface="Calibri"/>
                  <a:ea typeface="Calibri"/>
                  <a:cs typeface="Calibri"/>
                </a:endParaRPr>
              </a:p>
            </p:txBody>
          </p:sp>
          <p:cxnSp>
            <p:nvCxnSpPr>
              <p:cNvPr id="51" name="AutoShape 51"/>
              <p:cNvCxnSpPr>
                <a:cxnSpLocks noChangeShapeType="1"/>
              </p:cNvCxnSpPr>
              <p:nvPr/>
            </p:nvCxnSpPr>
            <p:spPr bwMode="auto">
              <a:xfrm rot="5400000">
                <a:off x="930" y="5050"/>
                <a:ext cx="3860" cy="1520"/>
              </a:xfrm>
              <a:prstGeom prst="bentConnector3">
                <a:avLst>
                  <a:gd name="adj1" fmla="val -806"/>
                </a:avLst>
              </a:prstGeom>
              <a:noFill/>
              <a:ln w="9525">
                <a:solidFill>
                  <a:srgbClr val="000000"/>
                </a:solidFill>
                <a:miter lim="800000"/>
                <a:headEnd type="triangle" w="med" len="med"/>
                <a:tailEnd type="none" w="med" len="med"/>
              </a:ln>
              <a:extLst>
                <a:ext uri="{909E8E84-426E-40DD-AFC4-6F175D3DCCD1}">
                  <a14:hiddenFill xmlns:a14="http://schemas.microsoft.com/office/drawing/2010/main">
                    <a:noFill/>
                  </a14:hiddenFill>
                </a:ext>
              </a:extLst>
            </p:spPr>
          </p:cxnSp>
          <p:sp>
            <p:nvSpPr>
              <p:cNvPr id="52" name="Text Box 52"/>
              <p:cNvSpPr txBox="1">
                <a:spLocks noChangeArrowheads="1"/>
              </p:cNvSpPr>
              <p:nvPr/>
            </p:nvSpPr>
            <p:spPr bwMode="auto">
              <a:xfrm>
                <a:off x="3230" y="6466"/>
                <a:ext cx="3530" cy="1687"/>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dist="28398" dir="3806097" algn="ctr" rotWithShape="0">
                  <a:srgbClr val="4E6128">
                    <a:alpha val="50000"/>
                  </a:srgbClr>
                </a:outerShdw>
              </a:effectLst>
            </p:spPr>
            <p:txBody>
              <a:bodyPr rot="0" vert="horz" wrap="square" lIns="91440" tIns="45720" rIns="91440" bIns="45720" anchor="t" anchorCtr="0" upright="1">
                <a:noAutofit/>
              </a:bodyPr>
              <a:lstStyle/>
              <a:p>
                <a:pPr algn="ctr">
                  <a:lnSpc>
                    <a:spcPct val="115000"/>
                  </a:lnSpc>
                  <a:spcAft>
                    <a:spcPts val="1000"/>
                  </a:spcAft>
                </a:pPr>
                <a:r>
                  <a:rPr lang="es-CO" sz="1400">
                    <a:solidFill>
                      <a:srgbClr val="000000"/>
                    </a:solidFill>
                    <a:effectLst/>
                    <a:latin typeface="Calibri"/>
                    <a:ea typeface="Calibri"/>
                    <a:cs typeface="Calibri"/>
                  </a:rPr>
                  <a:t>Formación Integral del estudiante</a:t>
                </a:r>
                <a:endParaRPr lang="es-CO" sz="1100">
                  <a:solidFill>
                    <a:srgbClr val="000000"/>
                  </a:solidFill>
                  <a:effectLst/>
                  <a:latin typeface="Calibri"/>
                  <a:ea typeface="Calibri"/>
                  <a:cs typeface="Calibri"/>
                </a:endParaRPr>
              </a:p>
            </p:txBody>
          </p:sp>
        </p:grpSp>
        <p:grpSp>
          <p:nvGrpSpPr>
            <p:cNvPr id="36" name="Group 74"/>
            <p:cNvGrpSpPr>
              <a:grpSpLocks/>
            </p:cNvGrpSpPr>
            <p:nvPr/>
          </p:nvGrpSpPr>
          <p:grpSpPr bwMode="auto">
            <a:xfrm>
              <a:off x="2100" y="3820"/>
              <a:ext cx="5570" cy="3921"/>
              <a:chOff x="2100" y="3820"/>
              <a:chExt cx="5570" cy="3921"/>
            </a:xfrm>
          </p:grpSpPr>
          <p:cxnSp>
            <p:nvCxnSpPr>
              <p:cNvPr id="39" name="AutoShape 58"/>
              <p:cNvCxnSpPr>
                <a:cxnSpLocks noChangeShapeType="1"/>
              </p:cNvCxnSpPr>
              <p:nvPr/>
            </p:nvCxnSpPr>
            <p:spPr bwMode="auto">
              <a:xfrm>
                <a:off x="3900" y="5330"/>
                <a:ext cx="1983" cy="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0" name="AutoShape 58"/>
              <p:cNvCxnSpPr/>
              <p:nvPr/>
            </p:nvCxnSpPr>
            <p:spPr bwMode="auto">
              <a:xfrm flipV="1">
                <a:off x="3250" y="4255"/>
                <a:ext cx="750" cy="629"/>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1" name="AutoShape 58"/>
              <p:cNvCxnSpPr/>
              <p:nvPr/>
            </p:nvCxnSpPr>
            <p:spPr bwMode="auto">
              <a:xfrm rot="5400000" flipV="1">
                <a:off x="5705" y="4305"/>
                <a:ext cx="750" cy="629"/>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2" name="AutoShape 51"/>
              <p:cNvCxnSpPr>
                <a:cxnSpLocks noChangeShapeType="1"/>
              </p:cNvCxnSpPr>
              <p:nvPr/>
            </p:nvCxnSpPr>
            <p:spPr bwMode="auto">
              <a:xfrm rot="16200000" flipH="1">
                <a:off x="4940" y="5009"/>
                <a:ext cx="3920" cy="1541"/>
              </a:xfrm>
              <a:prstGeom prst="bentConnector3">
                <a:avLst>
                  <a:gd name="adj1" fmla="val -231"/>
                </a:avLst>
              </a:prstGeom>
              <a:noFill/>
              <a:ln w="9525">
                <a:solidFill>
                  <a:srgbClr val="000000"/>
                </a:solidFill>
                <a:miter lim="800000"/>
                <a:headEnd type="triangle" w="med" len="med"/>
                <a:tailEnd type="none" w="med" len="med"/>
              </a:ln>
              <a:extLst>
                <a:ext uri="{909E8E84-426E-40DD-AFC4-6F175D3DCCD1}">
                  <a14:hiddenFill xmlns:a14="http://schemas.microsoft.com/office/drawing/2010/main">
                    <a:noFill/>
                  </a14:hiddenFill>
                </a:ext>
              </a:extLst>
            </p:spPr>
          </p:cxnSp>
          <p:cxnSp>
            <p:nvCxnSpPr>
              <p:cNvPr id="43" name="AutoShape 58"/>
              <p:cNvCxnSpPr>
                <a:cxnSpLocks noChangeShapeType="1"/>
              </p:cNvCxnSpPr>
              <p:nvPr/>
            </p:nvCxnSpPr>
            <p:spPr bwMode="auto">
              <a:xfrm flipH="1" flipV="1">
                <a:off x="6690" y="5682"/>
                <a:ext cx="4" cy="784"/>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4" name="AutoShape 58"/>
              <p:cNvCxnSpPr>
                <a:cxnSpLocks noChangeShapeType="1"/>
              </p:cNvCxnSpPr>
              <p:nvPr/>
            </p:nvCxnSpPr>
            <p:spPr bwMode="auto">
              <a:xfrm flipH="1" flipV="1">
                <a:off x="3230" y="5682"/>
                <a:ext cx="20" cy="784"/>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45" name="AutoShape 83"/>
              <p:cNvCxnSpPr>
                <a:cxnSpLocks noChangeShapeType="1"/>
              </p:cNvCxnSpPr>
              <p:nvPr/>
            </p:nvCxnSpPr>
            <p:spPr bwMode="auto">
              <a:xfrm>
                <a:off x="2100" y="7740"/>
                <a:ext cx="1060" cy="0"/>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46" name="AutoShape 84"/>
              <p:cNvCxnSpPr>
                <a:cxnSpLocks noChangeShapeType="1"/>
              </p:cNvCxnSpPr>
              <p:nvPr/>
            </p:nvCxnSpPr>
            <p:spPr bwMode="auto">
              <a:xfrm flipH="1">
                <a:off x="6830" y="7740"/>
                <a:ext cx="840" cy="1"/>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grpSp>
      </p:grpSp>
      <p:cxnSp>
        <p:nvCxnSpPr>
          <p:cNvPr id="56" name="55 Conector recto de flecha"/>
          <p:cNvCxnSpPr/>
          <p:nvPr/>
        </p:nvCxnSpPr>
        <p:spPr>
          <a:xfrm>
            <a:off x="2342715" y="3006906"/>
            <a:ext cx="608567" cy="691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021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289 Grupo"/>
          <p:cNvGrpSpPr/>
          <p:nvPr/>
        </p:nvGrpSpPr>
        <p:grpSpPr>
          <a:xfrm>
            <a:off x="1920112" y="1409753"/>
            <a:ext cx="5532208" cy="4626938"/>
            <a:chOff x="0" y="0"/>
            <a:chExt cx="5333366" cy="4864564"/>
          </a:xfrm>
        </p:grpSpPr>
        <p:grpSp>
          <p:nvGrpSpPr>
            <p:cNvPr id="11" name="10 Grupo"/>
            <p:cNvGrpSpPr>
              <a:grpSpLocks/>
            </p:cNvGrpSpPr>
            <p:nvPr/>
          </p:nvGrpSpPr>
          <p:grpSpPr bwMode="auto">
            <a:xfrm>
              <a:off x="0" y="0"/>
              <a:ext cx="5333366" cy="4864564"/>
              <a:chOff x="1356" y="1422"/>
              <a:chExt cx="10082" cy="9596"/>
            </a:xfrm>
          </p:grpSpPr>
          <p:cxnSp>
            <p:nvCxnSpPr>
              <p:cNvPr id="58" name="AutoShape 53"/>
              <p:cNvCxnSpPr>
                <a:cxnSpLocks noChangeShapeType="1"/>
              </p:cNvCxnSpPr>
              <p:nvPr/>
            </p:nvCxnSpPr>
            <p:spPr bwMode="auto">
              <a:xfrm flipV="1">
                <a:off x="1356" y="11002"/>
                <a:ext cx="899"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14" name="Group 54"/>
              <p:cNvGrpSpPr>
                <a:grpSpLocks/>
              </p:cNvGrpSpPr>
              <p:nvPr/>
            </p:nvGrpSpPr>
            <p:grpSpPr bwMode="auto">
              <a:xfrm>
                <a:off x="1356" y="1422"/>
                <a:ext cx="10082" cy="9596"/>
                <a:chOff x="1356" y="1422"/>
                <a:chExt cx="10082" cy="9596"/>
              </a:xfrm>
            </p:grpSpPr>
            <p:cxnSp>
              <p:nvCxnSpPr>
                <p:cNvPr id="15" name="AutoShape 55"/>
                <p:cNvCxnSpPr>
                  <a:cxnSpLocks noChangeShapeType="1"/>
                </p:cNvCxnSpPr>
                <p:nvPr/>
              </p:nvCxnSpPr>
              <p:spPr bwMode="auto">
                <a:xfrm flipH="1">
                  <a:off x="3728" y="5787"/>
                  <a:ext cx="2871"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56"/>
                <p:cNvCxnSpPr>
                  <a:cxnSpLocks noChangeShapeType="1"/>
                </p:cNvCxnSpPr>
                <p:nvPr/>
              </p:nvCxnSpPr>
              <p:spPr bwMode="auto">
                <a:xfrm>
                  <a:off x="3725" y="5784"/>
                  <a:ext cx="0" cy="36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57"/>
                <p:cNvCxnSpPr>
                  <a:cxnSpLocks noChangeShapeType="1"/>
                </p:cNvCxnSpPr>
                <p:nvPr/>
              </p:nvCxnSpPr>
              <p:spPr bwMode="auto">
                <a:xfrm>
                  <a:off x="2452" y="6152"/>
                  <a:ext cx="2561"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58"/>
                <p:cNvCxnSpPr>
                  <a:cxnSpLocks noChangeShapeType="1"/>
                </p:cNvCxnSpPr>
                <p:nvPr/>
              </p:nvCxnSpPr>
              <p:spPr bwMode="auto">
                <a:xfrm>
                  <a:off x="2452" y="6152"/>
                  <a:ext cx="0" cy="40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AutoShape 59"/>
                <p:cNvCxnSpPr>
                  <a:cxnSpLocks noChangeShapeType="1"/>
                </p:cNvCxnSpPr>
                <p:nvPr/>
              </p:nvCxnSpPr>
              <p:spPr bwMode="auto">
                <a:xfrm>
                  <a:off x="5013" y="6152"/>
                  <a:ext cx="0" cy="40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20" name="Group 60"/>
                <p:cNvGrpSpPr>
                  <a:grpSpLocks/>
                </p:cNvGrpSpPr>
                <p:nvPr/>
              </p:nvGrpSpPr>
              <p:grpSpPr bwMode="auto">
                <a:xfrm>
                  <a:off x="1356" y="1422"/>
                  <a:ext cx="10082" cy="9596"/>
                  <a:chOff x="1356" y="1422"/>
                  <a:chExt cx="10082" cy="9596"/>
                </a:xfrm>
              </p:grpSpPr>
              <p:grpSp>
                <p:nvGrpSpPr>
                  <p:cNvPr id="21" name="Group 61"/>
                  <p:cNvGrpSpPr>
                    <a:grpSpLocks/>
                  </p:cNvGrpSpPr>
                  <p:nvPr/>
                </p:nvGrpSpPr>
                <p:grpSpPr bwMode="auto">
                  <a:xfrm>
                    <a:off x="1356" y="1658"/>
                    <a:ext cx="4717" cy="9360"/>
                    <a:chOff x="1356" y="1658"/>
                    <a:chExt cx="4717" cy="9360"/>
                  </a:xfrm>
                </p:grpSpPr>
                <p:sp>
                  <p:nvSpPr>
                    <p:cNvPr id="52" name="AutoShape 62"/>
                    <p:cNvSpPr>
                      <a:spLocks noChangeArrowheads="1"/>
                    </p:cNvSpPr>
                    <p:nvPr/>
                  </p:nvSpPr>
                  <p:spPr bwMode="auto">
                    <a:xfrm>
                      <a:off x="4671" y="6547"/>
                      <a:ext cx="1402" cy="682"/>
                    </a:xfrm>
                    <a:prstGeom prst="roundRect">
                      <a:avLst>
                        <a:gd name="adj" fmla="val 16667"/>
                      </a:avLst>
                    </a:prstGeom>
                    <a:solidFill>
                      <a:srgbClr val="FFFFFF"/>
                    </a:solidFill>
                    <a:ln w="31750">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es-CO" sz="700">
                          <a:solidFill>
                            <a:srgbClr val="000000"/>
                          </a:solidFill>
                          <a:effectLst/>
                          <a:latin typeface="Calibri"/>
                          <a:ea typeface="Calibri"/>
                          <a:cs typeface="Calibri"/>
                        </a:rPr>
                        <a:t>Vía deductiva</a:t>
                      </a:r>
                      <a:endParaRPr lang="es-CO" sz="1100">
                        <a:solidFill>
                          <a:srgbClr val="000000"/>
                        </a:solidFill>
                        <a:effectLst/>
                        <a:latin typeface="Calibri"/>
                        <a:ea typeface="Calibri"/>
                        <a:cs typeface="Calibri"/>
                      </a:endParaRPr>
                    </a:p>
                  </p:txBody>
                </p:sp>
                <p:cxnSp>
                  <p:nvCxnSpPr>
                    <p:cNvPr id="53" name="AutoShape 63"/>
                    <p:cNvCxnSpPr>
                      <a:cxnSpLocks noChangeShapeType="1"/>
                    </p:cNvCxnSpPr>
                    <p:nvPr/>
                  </p:nvCxnSpPr>
                  <p:spPr bwMode="auto">
                    <a:xfrm>
                      <a:off x="2452" y="7328"/>
                      <a:ext cx="0" cy="40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4" name="AutoShape 64"/>
                    <p:cNvCxnSpPr>
                      <a:cxnSpLocks noChangeShapeType="1"/>
                    </p:cNvCxnSpPr>
                    <p:nvPr/>
                  </p:nvCxnSpPr>
                  <p:spPr bwMode="auto">
                    <a:xfrm>
                      <a:off x="5103" y="7328"/>
                      <a:ext cx="0" cy="40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5" name="AutoShape 65"/>
                    <p:cNvCxnSpPr>
                      <a:cxnSpLocks noChangeShapeType="1"/>
                    </p:cNvCxnSpPr>
                    <p:nvPr/>
                  </p:nvCxnSpPr>
                  <p:spPr bwMode="auto">
                    <a:xfrm flipV="1">
                      <a:off x="1356" y="1658"/>
                      <a:ext cx="0" cy="936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22" name="AutoShape 66"/>
                  <p:cNvSpPr>
                    <a:spLocks noChangeArrowheads="1"/>
                  </p:cNvSpPr>
                  <p:nvPr/>
                </p:nvSpPr>
                <p:spPr bwMode="auto">
                  <a:xfrm>
                    <a:off x="1396" y="6553"/>
                    <a:ext cx="1404" cy="680"/>
                  </a:xfrm>
                  <a:prstGeom prst="roundRect">
                    <a:avLst>
                      <a:gd name="adj" fmla="val 16667"/>
                    </a:avLst>
                  </a:prstGeom>
                  <a:solidFill>
                    <a:srgbClr val="FFFFFF"/>
                  </a:solidFill>
                  <a:ln w="31750">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es-CO" sz="700" dirty="0">
                        <a:solidFill>
                          <a:srgbClr val="000000"/>
                        </a:solidFill>
                        <a:effectLst/>
                        <a:latin typeface="Calibri"/>
                        <a:ea typeface="Calibri"/>
                        <a:cs typeface="Calibri"/>
                      </a:rPr>
                      <a:t>Vía inductiva</a:t>
                    </a:r>
                    <a:endParaRPr lang="es-CO" sz="1100" dirty="0">
                      <a:solidFill>
                        <a:srgbClr val="000000"/>
                      </a:solidFill>
                      <a:effectLst/>
                      <a:latin typeface="Calibri"/>
                      <a:ea typeface="Calibri"/>
                      <a:cs typeface="Calibri"/>
                    </a:endParaRPr>
                  </a:p>
                </p:txBody>
              </p:sp>
              <p:cxnSp>
                <p:nvCxnSpPr>
                  <p:cNvPr id="23" name="AutoShape 67"/>
                  <p:cNvCxnSpPr>
                    <a:cxnSpLocks noChangeShapeType="1"/>
                  </p:cNvCxnSpPr>
                  <p:nvPr/>
                </p:nvCxnSpPr>
                <p:spPr bwMode="auto">
                  <a:xfrm>
                    <a:off x="3857" y="7736"/>
                    <a:ext cx="0" cy="95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 name="AutoShape 68"/>
                  <p:cNvCxnSpPr>
                    <a:cxnSpLocks noChangeShapeType="1"/>
                  </p:cNvCxnSpPr>
                  <p:nvPr/>
                </p:nvCxnSpPr>
                <p:spPr bwMode="auto">
                  <a:xfrm>
                    <a:off x="2452" y="7720"/>
                    <a:ext cx="2651"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25" name="Group 69"/>
                  <p:cNvGrpSpPr>
                    <a:grpSpLocks/>
                  </p:cNvGrpSpPr>
                  <p:nvPr/>
                </p:nvGrpSpPr>
                <p:grpSpPr bwMode="auto">
                  <a:xfrm>
                    <a:off x="1356" y="1422"/>
                    <a:ext cx="10082" cy="5650"/>
                    <a:chOff x="1356" y="1422"/>
                    <a:chExt cx="10082" cy="5650"/>
                  </a:xfrm>
                </p:grpSpPr>
                <p:sp>
                  <p:nvSpPr>
                    <p:cNvPr id="37" name="_s1033"/>
                    <p:cNvSpPr>
                      <a:spLocks noChangeArrowheads="1"/>
                    </p:cNvSpPr>
                    <p:nvPr/>
                  </p:nvSpPr>
                  <p:spPr bwMode="auto">
                    <a:xfrm>
                      <a:off x="1423" y="2677"/>
                      <a:ext cx="9892" cy="641"/>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rot="0" vert="horz" wrap="square" lIns="0" tIns="0" rIns="0" bIns="0" anchor="ctr" anchorCtr="0" upright="1">
                      <a:noAutofit/>
                    </a:bodyPr>
                    <a:lstStyle/>
                    <a:p>
                      <a:pPr algn="ctr">
                        <a:lnSpc>
                          <a:spcPct val="115000"/>
                        </a:lnSpc>
                        <a:spcAft>
                          <a:spcPts val="1000"/>
                        </a:spcAft>
                      </a:pPr>
                      <a:r>
                        <a:rPr lang="es-CO" sz="1300">
                          <a:solidFill>
                            <a:srgbClr val="000000"/>
                          </a:solidFill>
                          <a:effectLst/>
                          <a:latin typeface="Calibri"/>
                          <a:ea typeface="Calibri"/>
                          <a:cs typeface="Calibri"/>
                        </a:rPr>
                        <a:t>METODOLOGÍA</a:t>
                      </a:r>
                      <a:endParaRPr lang="es-CO" sz="1100">
                        <a:solidFill>
                          <a:srgbClr val="000000"/>
                        </a:solidFill>
                        <a:effectLst/>
                        <a:latin typeface="Calibri"/>
                        <a:ea typeface="Calibri"/>
                        <a:cs typeface="Calibri"/>
                      </a:endParaRPr>
                    </a:p>
                  </p:txBody>
                </p:sp>
                <p:sp>
                  <p:nvSpPr>
                    <p:cNvPr id="38" name="_s1033"/>
                    <p:cNvSpPr>
                      <a:spLocks noChangeArrowheads="1"/>
                    </p:cNvSpPr>
                    <p:nvPr/>
                  </p:nvSpPr>
                  <p:spPr bwMode="auto">
                    <a:xfrm>
                      <a:off x="5050" y="1422"/>
                      <a:ext cx="2589" cy="490"/>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rot="0" vert="horz" wrap="square" lIns="0" tIns="0" rIns="0" bIns="0" anchor="ctr" anchorCtr="0" upright="1">
                      <a:noAutofit/>
                    </a:bodyPr>
                    <a:lstStyle/>
                    <a:p>
                      <a:pPr algn="ctr">
                        <a:lnSpc>
                          <a:spcPct val="115000"/>
                        </a:lnSpc>
                        <a:spcAft>
                          <a:spcPts val="1000"/>
                        </a:spcAft>
                      </a:pPr>
                      <a:r>
                        <a:rPr lang="es-CO" sz="1200">
                          <a:solidFill>
                            <a:srgbClr val="000000"/>
                          </a:solidFill>
                          <a:effectLst/>
                          <a:latin typeface="Arial"/>
                          <a:ea typeface="Calibri"/>
                          <a:cs typeface="Calibri"/>
                        </a:rPr>
                        <a:t>OBJETIVOS</a:t>
                      </a:r>
                      <a:endParaRPr lang="es-CO" sz="1100">
                        <a:solidFill>
                          <a:srgbClr val="000000"/>
                        </a:solidFill>
                        <a:effectLst/>
                        <a:latin typeface="Calibri"/>
                        <a:ea typeface="Calibri"/>
                        <a:cs typeface="Calibri"/>
                      </a:endParaRPr>
                    </a:p>
                  </p:txBody>
                </p:sp>
                <p:cxnSp>
                  <p:nvCxnSpPr>
                    <p:cNvPr id="39" name="AutoShape 152"/>
                    <p:cNvCxnSpPr>
                      <a:cxnSpLocks noChangeShapeType="1"/>
                    </p:cNvCxnSpPr>
                    <p:nvPr/>
                  </p:nvCxnSpPr>
                  <p:spPr bwMode="auto">
                    <a:xfrm>
                      <a:off x="5341" y="1868"/>
                      <a:ext cx="1" cy="2076"/>
                    </a:xfrm>
                    <a:prstGeom prst="straightConnector1">
                      <a:avLst/>
                    </a:prstGeom>
                    <a:noFill/>
                    <a:ln w="9525">
                      <a:solidFill>
                        <a:srgbClr val="000000"/>
                      </a:solidFill>
                      <a:prstDash val="lgDash"/>
                      <a:round/>
                      <a:headEnd type="triangle" w="med" len="med"/>
                      <a:tailEnd type="triangle" w="med" len="med"/>
                    </a:ln>
                    <a:extLst>
                      <a:ext uri="{909E8E84-426E-40DD-AFC4-6F175D3DCCD1}">
                        <a14:hiddenFill xmlns:a14="http://schemas.microsoft.com/office/drawing/2010/main">
                          <a:noFill/>
                        </a14:hiddenFill>
                      </a:ext>
                    </a:extLst>
                  </p:spPr>
                </p:cxnSp>
                <p:sp>
                  <p:nvSpPr>
                    <p:cNvPr id="40" name="AutoShape 73"/>
                    <p:cNvSpPr>
                      <a:spLocks noChangeArrowheads="1"/>
                    </p:cNvSpPr>
                    <p:nvPr/>
                  </p:nvSpPr>
                  <p:spPr bwMode="auto">
                    <a:xfrm>
                      <a:off x="4098" y="3944"/>
                      <a:ext cx="1580" cy="856"/>
                    </a:xfrm>
                    <a:prstGeom prst="roundRect">
                      <a:avLst>
                        <a:gd name="adj" fmla="val 16667"/>
                      </a:avLst>
                    </a:prstGeom>
                    <a:solidFill>
                      <a:srgbClr val="FFFFFF"/>
                    </a:solidFill>
                    <a:ln w="9525">
                      <a:solidFill>
                        <a:srgbClr val="76923C"/>
                      </a:solidFill>
                      <a:round/>
                      <a:headEnd/>
                      <a:tailEnd/>
                    </a:ln>
                  </p:spPr>
                  <p:txBody>
                    <a:bodyPr rot="0" vert="horz" wrap="square" lIns="91440" tIns="45720" rIns="91440" bIns="45720" anchor="t" anchorCtr="0" upright="1">
                      <a:noAutofit/>
                    </a:bodyPr>
                    <a:lstStyle/>
                    <a:p>
                      <a:pPr algn="ctr">
                        <a:lnSpc>
                          <a:spcPct val="115000"/>
                        </a:lnSpc>
                        <a:spcAft>
                          <a:spcPts val="1000"/>
                        </a:spcAft>
                      </a:pPr>
                      <a:r>
                        <a:rPr lang="es-CO" sz="900" dirty="0" smtClean="0">
                          <a:solidFill>
                            <a:srgbClr val="000000"/>
                          </a:solidFill>
                          <a:effectLst/>
                          <a:latin typeface="Calibri"/>
                          <a:ea typeface="Calibri"/>
                          <a:cs typeface="Calibri"/>
                        </a:rPr>
                        <a:t>Objetos de estudios </a:t>
                      </a:r>
                      <a:endParaRPr lang="es-CO" sz="1100" dirty="0">
                        <a:solidFill>
                          <a:srgbClr val="000000"/>
                        </a:solidFill>
                        <a:effectLst/>
                        <a:latin typeface="Calibri"/>
                        <a:ea typeface="Calibri"/>
                        <a:cs typeface="Calibri"/>
                      </a:endParaRPr>
                    </a:p>
                  </p:txBody>
                </p:sp>
                <p:cxnSp>
                  <p:nvCxnSpPr>
                    <p:cNvPr id="41" name="AutoShape 74"/>
                    <p:cNvCxnSpPr>
                      <a:cxnSpLocks noChangeShapeType="1"/>
                    </p:cNvCxnSpPr>
                    <p:nvPr/>
                  </p:nvCxnSpPr>
                  <p:spPr bwMode="auto">
                    <a:xfrm>
                      <a:off x="5678" y="4156"/>
                      <a:ext cx="857" cy="32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2" name="AutoShape 75"/>
                    <p:cNvCxnSpPr>
                      <a:cxnSpLocks noChangeShapeType="1"/>
                    </p:cNvCxnSpPr>
                    <p:nvPr/>
                  </p:nvCxnSpPr>
                  <p:spPr bwMode="auto">
                    <a:xfrm>
                      <a:off x="1356" y="1658"/>
                      <a:ext cx="3694"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43" name="Group 76"/>
                    <p:cNvGrpSpPr>
                      <a:grpSpLocks/>
                    </p:cNvGrpSpPr>
                    <p:nvPr/>
                  </p:nvGrpSpPr>
                  <p:grpSpPr bwMode="auto">
                    <a:xfrm>
                      <a:off x="6599" y="3554"/>
                      <a:ext cx="4839" cy="3518"/>
                      <a:chOff x="6599" y="3554"/>
                      <a:chExt cx="4839" cy="3518"/>
                    </a:xfrm>
                  </p:grpSpPr>
                  <p:sp>
                    <p:nvSpPr>
                      <p:cNvPr id="44" name="AutoShape 77"/>
                      <p:cNvSpPr>
                        <a:spLocks noChangeArrowheads="1"/>
                      </p:cNvSpPr>
                      <p:nvPr/>
                    </p:nvSpPr>
                    <p:spPr bwMode="auto">
                      <a:xfrm>
                        <a:off x="6599" y="3554"/>
                        <a:ext cx="4839" cy="3518"/>
                      </a:xfrm>
                      <a:prstGeom prst="roundRect">
                        <a:avLst>
                          <a:gd name="adj" fmla="val 16667"/>
                        </a:avLst>
                      </a:prstGeom>
                      <a:solidFill>
                        <a:srgbClr val="FFFFFF"/>
                      </a:solidFill>
                      <a:ln w="12700">
                        <a:solidFill>
                          <a:srgbClr val="548DD4"/>
                        </a:solidFill>
                        <a:prstDash val="dash"/>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s-CO"/>
                      </a:p>
                    </p:txBody>
                  </p:sp>
                  <p:sp>
                    <p:nvSpPr>
                      <p:cNvPr id="45" name="Oval 78"/>
                      <p:cNvSpPr>
                        <a:spLocks noChangeArrowheads="1"/>
                      </p:cNvSpPr>
                      <p:nvPr/>
                    </p:nvSpPr>
                    <p:spPr bwMode="auto">
                      <a:xfrm>
                        <a:off x="6642" y="4800"/>
                        <a:ext cx="1664" cy="987"/>
                      </a:xfrm>
                      <a:prstGeom prst="ellipse">
                        <a:avLst/>
                      </a:prstGeom>
                      <a:solidFill>
                        <a:srgbClr val="FFFFFF"/>
                      </a:solidFill>
                      <a:ln w="9525">
                        <a:solidFill>
                          <a:srgbClr val="548DD4"/>
                        </a:solidFill>
                        <a:round/>
                        <a:headEnd/>
                        <a:tailEnd/>
                      </a:ln>
                    </p:spPr>
                    <p:txBody>
                      <a:bodyPr rot="0" vert="horz" wrap="square" lIns="91440" tIns="45720" rIns="91440" bIns="45720" anchor="t" anchorCtr="0" upright="1">
                        <a:noAutofit/>
                      </a:bodyPr>
                      <a:lstStyle/>
                      <a:p>
                        <a:pPr algn="ctr">
                          <a:lnSpc>
                            <a:spcPct val="115000"/>
                          </a:lnSpc>
                          <a:spcAft>
                            <a:spcPts val="1000"/>
                          </a:spcAft>
                        </a:pPr>
                        <a:r>
                          <a:rPr lang="es-CO" sz="600">
                            <a:solidFill>
                              <a:srgbClr val="000000"/>
                            </a:solidFill>
                            <a:effectLst/>
                            <a:latin typeface="Arial"/>
                            <a:ea typeface="Calibri"/>
                            <a:cs typeface="Calibri"/>
                          </a:rPr>
                          <a:t>Aplicaciones</a:t>
                        </a:r>
                        <a:endParaRPr lang="es-CO" sz="1100">
                          <a:solidFill>
                            <a:srgbClr val="000000"/>
                          </a:solidFill>
                          <a:effectLst/>
                          <a:latin typeface="Calibri"/>
                          <a:ea typeface="Calibri"/>
                          <a:cs typeface="Calibri"/>
                        </a:endParaRPr>
                      </a:p>
                    </p:txBody>
                  </p:sp>
                  <p:sp>
                    <p:nvSpPr>
                      <p:cNvPr id="46" name="Oval 79"/>
                      <p:cNvSpPr>
                        <a:spLocks noChangeArrowheads="1"/>
                      </p:cNvSpPr>
                      <p:nvPr/>
                    </p:nvSpPr>
                    <p:spPr bwMode="auto">
                      <a:xfrm>
                        <a:off x="7110" y="3786"/>
                        <a:ext cx="1664" cy="987"/>
                      </a:xfrm>
                      <a:prstGeom prst="ellipse">
                        <a:avLst/>
                      </a:prstGeom>
                      <a:solidFill>
                        <a:srgbClr val="FFFFFF"/>
                      </a:solidFill>
                      <a:ln w="9525">
                        <a:solidFill>
                          <a:srgbClr val="548DD4"/>
                        </a:solidFill>
                        <a:round/>
                        <a:headEnd/>
                        <a:tailEnd/>
                      </a:ln>
                    </p:spPr>
                    <p:txBody>
                      <a:bodyPr rot="0" vert="horz" wrap="square" lIns="91440" tIns="45720" rIns="91440" bIns="45720" anchor="t" anchorCtr="0" upright="1">
                        <a:noAutofit/>
                      </a:bodyPr>
                      <a:lstStyle/>
                      <a:p>
                        <a:pPr algn="ctr">
                          <a:lnSpc>
                            <a:spcPct val="115000"/>
                          </a:lnSpc>
                          <a:spcAft>
                            <a:spcPts val="1000"/>
                          </a:spcAft>
                        </a:pPr>
                        <a:r>
                          <a:rPr lang="es-CO" sz="600">
                            <a:solidFill>
                              <a:srgbClr val="000000"/>
                            </a:solidFill>
                            <a:effectLst/>
                            <a:latin typeface="Arial"/>
                            <a:ea typeface="Calibri"/>
                            <a:cs typeface="Calibri"/>
                          </a:rPr>
                          <a:t>Evolución histórica</a:t>
                        </a:r>
                        <a:endParaRPr lang="es-CO" sz="1100">
                          <a:solidFill>
                            <a:srgbClr val="000000"/>
                          </a:solidFill>
                          <a:effectLst/>
                          <a:latin typeface="Calibri"/>
                          <a:ea typeface="Calibri"/>
                          <a:cs typeface="Calibri"/>
                        </a:endParaRPr>
                      </a:p>
                    </p:txBody>
                  </p:sp>
                  <p:sp>
                    <p:nvSpPr>
                      <p:cNvPr id="47" name="Oval 80"/>
                      <p:cNvSpPr>
                        <a:spLocks noChangeArrowheads="1"/>
                      </p:cNvSpPr>
                      <p:nvPr/>
                    </p:nvSpPr>
                    <p:spPr bwMode="auto">
                      <a:xfrm>
                        <a:off x="8905" y="3634"/>
                        <a:ext cx="1664" cy="987"/>
                      </a:xfrm>
                      <a:prstGeom prst="ellipse">
                        <a:avLst/>
                      </a:prstGeom>
                      <a:solidFill>
                        <a:srgbClr val="FFFFFF"/>
                      </a:solidFill>
                      <a:ln w="9525">
                        <a:solidFill>
                          <a:srgbClr val="548DD4"/>
                        </a:solidFill>
                        <a:round/>
                        <a:headEnd/>
                        <a:tailEnd/>
                      </a:ln>
                    </p:spPr>
                    <p:txBody>
                      <a:bodyPr rot="0" vert="horz" wrap="square" lIns="91440" tIns="45720" rIns="91440" bIns="45720" anchor="t" anchorCtr="0" upright="1">
                        <a:noAutofit/>
                      </a:bodyPr>
                      <a:lstStyle/>
                      <a:p>
                        <a:pPr algn="ctr">
                          <a:lnSpc>
                            <a:spcPct val="115000"/>
                          </a:lnSpc>
                          <a:spcAft>
                            <a:spcPts val="1000"/>
                          </a:spcAft>
                        </a:pPr>
                        <a:r>
                          <a:rPr lang="es-CO" sz="600">
                            <a:solidFill>
                              <a:srgbClr val="000000"/>
                            </a:solidFill>
                            <a:effectLst/>
                            <a:latin typeface="Arial"/>
                            <a:ea typeface="Calibri"/>
                            <a:cs typeface="Calibri"/>
                          </a:rPr>
                          <a:t>Tipo de concepto</a:t>
                        </a:r>
                        <a:endParaRPr lang="es-CO" sz="1100">
                          <a:solidFill>
                            <a:srgbClr val="000000"/>
                          </a:solidFill>
                          <a:effectLst/>
                          <a:latin typeface="Calibri"/>
                          <a:ea typeface="Calibri"/>
                          <a:cs typeface="Calibri"/>
                        </a:endParaRPr>
                      </a:p>
                    </p:txBody>
                  </p:sp>
                  <p:sp>
                    <p:nvSpPr>
                      <p:cNvPr id="48" name="Oval 81"/>
                      <p:cNvSpPr>
                        <a:spLocks noChangeArrowheads="1"/>
                      </p:cNvSpPr>
                      <p:nvPr/>
                    </p:nvSpPr>
                    <p:spPr bwMode="auto">
                      <a:xfrm>
                        <a:off x="9771" y="4711"/>
                        <a:ext cx="1664" cy="987"/>
                      </a:xfrm>
                      <a:prstGeom prst="ellipse">
                        <a:avLst/>
                      </a:prstGeom>
                      <a:solidFill>
                        <a:srgbClr val="FFFFFF"/>
                      </a:solidFill>
                      <a:ln w="9525">
                        <a:solidFill>
                          <a:srgbClr val="548DD4"/>
                        </a:solidFill>
                        <a:round/>
                        <a:headEnd/>
                        <a:tailEnd/>
                      </a:ln>
                    </p:spPr>
                    <p:txBody>
                      <a:bodyPr rot="0" vert="horz" wrap="square" lIns="91440" tIns="45720" rIns="91440" bIns="45720" anchor="t" anchorCtr="0" upright="1">
                        <a:noAutofit/>
                      </a:bodyPr>
                      <a:lstStyle/>
                      <a:p>
                        <a:pPr algn="ctr">
                          <a:lnSpc>
                            <a:spcPct val="115000"/>
                          </a:lnSpc>
                          <a:spcAft>
                            <a:spcPts val="1000"/>
                          </a:spcAft>
                        </a:pPr>
                        <a:r>
                          <a:rPr lang="es-CO" sz="500">
                            <a:solidFill>
                              <a:srgbClr val="000000"/>
                            </a:solidFill>
                            <a:effectLst/>
                            <a:latin typeface="Arial"/>
                            <a:ea typeface="Calibri"/>
                            <a:cs typeface="Calibri"/>
                          </a:rPr>
                          <a:t>Formas de pensamiento</a:t>
                        </a:r>
                        <a:endParaRPr lang="es-CO" sz="1100">
                          <a:solidFill>
                            <a:srgbClr val="000000"/>
                          </a:solidFill>
                          <a:effectLst/>
                          <a:latin typeface="Calibri"/>
                          <a:ea typeface="Calibri"/>
                          <a:cs typeface="Calibri"/>
                        </a:endParaRPr>
                      </a:p>
                    </p:txBody>
                  </p:sp>
                  <p:sp>
                    <p:nvSpPr>
                      <p:cNvPr id="49" name="Oval 82"/>
                      <p:cNvSpPr>
                        <a:spLocks noChangeArrowheads="1"/>
                      </p:cNvSpPr>
                      <p:nvPr/>
                    </p:nvSpPr>
                    <p:spPr bwMode="auto">
                      <a:xfrm>
                        <a:off x="9003" y="5936"/>
                        <a:ext cx="1664" cy="987"/>
                      </a:xfrm>
                      <a:prstGeom prst="ellipse">
                        <a:avLst/>
                      </a:prstGeom>
                      <a:solidFill>
                        <a:srgbClr val="FFFFFF"/>
                      </a:solidFill>
                      <a:ln w="9525">
                        <a:solidFill>
                          <a:srgbClr val="548DD4"/>
                        </a:solidFill>
                        <a:round/>
                        <a:headEnd/>
                        <a:tailEnd/>
                      </a:ln>
                    </p:spPr>
                    <p:txBody>
                      <a:bodyPr rot="0" vert="horz" wrap="square" lIns="91440" tIns="45720" rIns="91440" bIns="45720" anchor="t" anchorCtr="0" upright="1">
                        <a:noAutofit/>
                      </a:bodyPr>
                      <a:lstStyle/>
                      <a:p>
                        <a:pPr algn="ctr">
                          <a:lnSpc>
                            <a:spcPct val="115000"/>
                          </a:lnSpc>
                          <a:spcAft>
                            <a:spcPts val="1000"/>
                          </a:spcAft>
                        </a:pPr>
                        <a:r>
                          <a:rPr lang="es-CO" sz="600">
                            <a:solidFill>
                              <a:srgbClr val="000000"/>
                            </a:solidFill>
                            <a:effectLst/>
                            <a:latin typeface="Arial"/>
                            <a:ea typeface="Calibri"/>
                            <a:cs typeface="Calibri"/>
                          </a:rPr>
                          <a:t>Diagnóstico</a:t>
                        </a:r>
                        <a:endParaRPr lang="es-CO" sz="1100">
                          <a:solidFill>
                            <a:srgbClr val="000000"/>
                          </a:solidFill>
                          <a:effectLst/>
                          <a:latin typeface="Calibri"/>
                          <a:ea typeface="Calibri"/>
                          <a:cs typeface="Calibri"/>
                        </a:endParaRPr>
                      </a:p>
                    </p:txBody>
                  </p:sp>
                  <p:sp>
                    <p:nvSpPr>
                      <p:cNvPr id="50" name="AutoShape 83"/>
                      <p:cNvSpPr>
                        <a:spLocks noChangeArrowheads="1"/>
                      </p:cNvSpPr>
                      <p:nvPr/>
                    </p:nvSpPr>
                    <p:spPr bwMode="auto">
                      <a:xfrm>
                        <a:off x="8343" y="4876"/>
                        <a:ext cx="1406" cy="911"/>
                      </a:xfrm>
                      <a:prstGeom prst="roundRect">
                        <a:avLst>
                          <a:gd name="adj" fmla="val 16667"/>
                        </a:avLst>
                      </a:prstGeom>
                      <a:solidFill>
                        <a:srgbClr val="FFFFFF"/>
                      </a:solidFill>
                      <a:ln w="31750">
                        <a:solidFill>
                          <a:srgbClr val="548DD4"/>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es-CO" sz="800">
                            <a:solidFill>
                              <a:srgbClr val="000000"/>
                            </a:solidFill>
                            <a:effectLst/>
                            <a:latin typeface="Calibri"/>
                            <a:ea typeface="Calibri"/>
                            <a:cs typeface="Calibri"/>
                          </a:rPr>
                          <a:t>Toma de decisión</a:t>
                        </a:r>
                        <a:endParaRPr lang="es-CO" sz="1100">
                          <a:solidFill>
                            <a:srgbClr val="000000"/>
                          </a:solidFill>
                          <a:effectLst/>
                          <a:latin typeface="Calibri"/>
                          <a:ea typeface="Calibri"/>
                          <a:cs typeface="Calibri"/>
                        </a:endParaRPr>
                      </a:p>
                    </p:txBody>
                  </p:sp>
                  <p:sp>
                    <p:nvSpPr>
                      <p:cNvPr id="51" name="Oval 84"/>
                      <p:cNvSpPr>
                        <a:spLocks noChangeArrowheads="1"/>
                      </p:cNvSpPr>
                      <p:nvPr/>
                    </p:nvSpPr>
                    <p:spPr bwMode="auto">
                      <a:xfrm>
                        <a:off x="7192" y="5863"/>
                        <a:ext cx="1664" cy="987"/>
                      </a:xfrm>
                      <a:prstGeom prst="ellipse">
                        <a:avLst/>
                      </a:prstGeom>
                      <a:solidFill>
                        <a:srgbClr val="FFFFFF"/>
                      </a:solidFill>
                      <a:ln w="9525">
                        <a:solidFill>
                          <a:srgbClr val="548DD4"/>
                        </a:solidFill>
                        <a:round/>
                        <a:headEnd/>
                        <a:tailEnd/>
                      </a:ln>
                    </p:spPr>
                    <p:txBody>
                      <a:bodyPr rot="0" vert="horz" wrap="square" lIns="91440" tIns="45720" rIns="91440" bIns="45720" anchor="t" anchorCtr="0" upright="1">
                        <a:noAutofit/>
                      </a:bodyPr>
                      <a:lstStyle/>
                      <a:p>
                        <a:pPr algn="ctr">
                          <a:lnSpc>
                            <a:spcPct val="115000"/>
                          </a:lnSpc>
                          <a:spcAft>
                            <a:spcPts val="1000"/>
                          </a:spcAft>
                        </a:pPr>
                        <a:r>
                          <a:rPr lang="es-CO" sz="500">
                            <a:solidFill>
                              <a:srgbClr val="000000"/>
                            </a:solidFill>
                            <a:effectLst/>
                            <a:latin typeface="Arial"/>
                            <a:ea typeface="Calibri"/>
                            <a:cs typeface="Calibri"/>
                          </a:rPr>
                          <a:t>Relación con conceptos</a:t>
                        </a:r>
                        <a:endParaRPr lang="es-CO" sz="1100">
                          <a:solidFill>
                            <a:srgbClr val="000000"/>
                          </a:solidFill>
                          <a:effectLst/>
                          <a:latin typeface="Calibri"/>
                          <a:ea typeface="Calibri"/>
                          <a:cs typeface="Calibri"/>
                        </a:endParaRPr>
                      </a:p>
                    </p:txBody>
                  </p:sp>
                </p:grpSp>
              </p:grpSp>
              <p:grpSp>
                <p:nvGrpSpPr>
                  <p:cNvPr id="26" name="Group 85"/>
                  <p:cNvGrpSpPr>
                    <a:grpSpLocks/>
                  </p:cNvGrpSpPr>
                  <p:nvPr/>
                </p:nvGrpSpPr>
                <p:grpSpPr bwMode="auto">
                  <a:xfrm>
                    <a:off x="2244" y="8414"/>
                    <a:ext cx="3707" cy="929"/>
                    <a:chOff x="2244" y="8414"/>
                    <a:chExt cx="3707" cy="929"/>
                  </a:xfrm>
                </p:grpSpPr>
                <p:sp>
                  <p:nvSpPr>
                    <p:cNvPr id="27" name="AutoShape 86"/>
                    <p:cNvSpPr>
                      <a:spLocks noChangeArrowheads="1"/>
                    </p:cNvSpPr>
                    <p:nvPr/>
                  </p:nvSpPr>
                  <p:spPr bwMode="auto">
                    <a:xfrm>
                      <a:off x="2244" y="8414"/>
                      <a:ext cx="3707" cy="929"/>
                    </a:xfrm>
                    <a:prstGeom prst="roundRect">
                      <a:avLst>
                        <a:gd name="adj" fmla="val 16667"/>
                      </a:avLst>
                    </a:prstGeom>
                    <a:solidFill>
                      <a:srgbClr val="FFFFFF"/>
                    </a:solidFill>
                    <a:ln w="12700">
                      <a:solidFill>
                        <a:srgbClr val="E36C0A"/>
                      </a:solidFill>
                      <a:prstDash val="dash"/>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s-CO"/>
                    </a:p>
                  </p:txBody>
                </p:sp>
                <p:sp>
                  <p:nvSpPr>
                    <p:cNvPr id="31" name="AutoShape 91"/>
                    <p:cNvSpPr>
                      <a:spLocks noChangeArrowheads="1"/>
                    </p:cNvSpPr>
                    <p:nvPr/>
                  </p:nvSpPr>
                  <p:spPr bwMode="auto">
                    <a:xfrm>
                      <a:off x="3544" y="8728"/>
                      <a:ext cx="1798" cy="404"/>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s-CO" sz="800" b="1" i="1">
                          <a:solidFill>
                            <a:srgbClr val="000000"/>
                          </a:solidFill>
                          <a:effectLst/>
                          <a:latin typeface="Calibri"/>
                          <a:ea typeface="Calibri"/>
                          <a:cs typeface="Calibri"/>
                        </a:rPr>
                        <a:t>INTEGRACIÓN</a:t>
                      </a:r>
                      <a:endParaRPr lang="es-CO" sz="1100">
                        <a:solidFill>
                          <a:srgbClr val="000000"/>
                        </a:solidFill>
                        <a:effectLst/>
                        <a:latin typeface="Calibri"/>
                        <a:ea typeface="Calibri"/>
                        <a:cs typeface="Calibri"/>
                      </a:endParaRPr>
                    </a:p>
                  </p:txBody>
                </p:sp>
              </p:grpSp>
            </p:grpSp>
          </p:grpSp>
        </p:grpSp>
        <p:sp>
          <p:nvSpPr>
            <p:cNvPr id="6" name="AutoShape 62"/>
            <p:cNvSpPr>
              <a:spLocks noChangeArrowheads="1"/>
            </p:cNvSpPr>
            <p:nvPr/>
          </p:nvSpPr>
          <p:spPr bwMode="auto">
            <a:xfrm>
              <a:off x="879676" y="2598517"/>
              <a:ext cx="741600" cy="345600"/>
            </a:xfrm>
            <a:prstGeom prst="roundRect">
              <a:avLst>
                <a:gd name="adj" fmla="val 16667"/>
              </a:avLst>
            </a:prstGeom>
            <a:solidFill>
              <a:srgbClr val="FFFFFF"/>
            </a:solidFill>
            <a:ln w="31750">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es-CO" sz="700">
                  <a:solidFill>
                    <a:srgbClr val="000000"/>
                  </a:solidFill>
                  <a:effectLst/>
                  <a:latin typeface="Calibri"/>
                  <a:ea typeface="Calibri"/>
                  <a:cs typeface="Calibri"/>
                </a:rPr>
                <a:t>Mixta</a:t>
              </a:r>
              <a:endParaRPr lang="es-CO" sz="1100">
                <a:solidFill>
                  <a:srgbClr val="000000"/>
                </a:solidFill>
                <a:effectLst/>
                <a:latin typeface="Calibri"/>
                <a:ea typeface="Calibri"/>
                <a:cs typeface="Calibri"/>
              </a:endParaRPr>
            </a:p>
          </p:txBody>
        </p:sp>
        <p:cxnSp>
          <p:nvCxnSpPr>
            <p:cNvPr id="7" name="AutoShape 59"/>
            <p:cNvCxnSpPr>
              <a:cxnSpLocks noChangeShapeType="1"/>
            </p:cNvCxnSpPr>
            <p:nvPr/>
          </p:nvCxnSpPr>
          <p:spPr bwMode="auto">
            <a:xfrm>
              <a:off x="1250066" y="2395960"/>
              <a:ext cx="0" cy="20328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 name="AutoShape 59"/>
            <p:cNvCxnSpPr>
              <a:cxnSpLocks noChangeShapeType="1"/>
            </p:cNvCxnSpPr>
            <p:nvPr/>
          </p:nvCxnSpPr>
          <p:spPr bwMode="auto">
            <a:xfrm>
              <a:off x="1325301" y="2992056"/>
              <a:ext cx="0" cy="203282"/>
            </a:xfrm>
            <a:prstGeom prst="straightConnector1">
              <a:avLst/>
            </a:prstGeom>
            <a:noFill/>
            <a:ln w="9525">
              <a:solidFill>
                <a:srgbClr val="000000"/>
              </a:solidFill>
              <a:round/>
              <a:headEnd/>
              <a:tailEnd type="none" w="med" len="med"/>
            </a:ln>
            <a:extLst>
              <a:ext uri="{909E8E84-426E-40DD-AFC4-6F175D3DCCD1}">
                <a14:hiddenFill xmlns:a14="http://schemas.microsoft.com/office/drawing/2010/main">
                  <a:noFill/>
                </a14:hiddenFill>
              </a:ext>
            </a:extLst>
          </p:spPr>
        </p:cxnSp>
        <p:cxnSp>
          <p:nvCxnSpPr>
            <p:cNvPr id="9" name="19 Conector recto de flecha"/>
            <p:cNvCxnSpPr/>
            <p:nvPr/>
          </p:nvCxnSpPr>
          <p:spPr>
            <a:xfrm>
              <a:off x="763929" y="2748988"/>
              <a:ext cx="11580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26 Conector recto de flecha"/>
            <p:cNvCxnSpPr/>
            <p:nvPr/>
          </p:nvCxnSpPr>
          <p:spPr>
            <a:xfrm>
              <a:off x="1632030" y="2760562"/>
              <a:ext cx="115802" cy="0"/>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p:grpSp>
      <p:grpSp>
        <p:nvGrpSpPr>
          <p:cNvPr id="59" name="58 Grupo"/>
          <p:cNvGrpSpPr/>
          <p:nvPr/>
        </p:nvGrpSpPr>
        <p:grpSpPr>
          <a:xfrm>
            <a:off x="1297108" y="260648"/>
            <a:ext cx="6731275" cy="1035902"/>
            <a:chOff x="3148" y="1961678"/>
            <a:chExt cx="2589756" cy="1035902"/>
          </a:xfrm>
        </p:grpSpPr>
        <p:sp>
          <p:nvSpPr>
            <p:cNvPr id="60" name="59 Cheurón"/>
            <p:cNvSpPr/>
            <p:nvPr/>
          </p:nvSpPr>
          <p:spPr>
            <a:xfrm>
              <a:off x="3148" y="1961678"/>
              <a:ext cx="2589756" cy="1035902"/>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1" name="Cheurón 4"/>
            <p:cNvSpPr/>
            <p:nvPr/>
          </p:nvSpPr>
          <p:spPr>
            <a:xfrm>
              <a:off x="521099" y="1961678"/>
              <a:ext cx="1553854" cy="1035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es-CO" sz="2500" kern="1200" dirty="0" smtClean="0"/>
                <a:t>Fase de ejecución</a:t>
              </a:r>
              <a:endParaRPr lang="es-CO" sz="2500" kern="1200" dirty="0"/>
            </a:p>
          </p:txBody>
        </p:sp>
      </p:grpSp>
    </p:spTree>
    <p:extLst>
      <p:ext uri="{BB962C8B-B14F-4D97-AF65-F5344CB8AC3E}">
        <p14:creationId xmlns:p14="http://schemas.microsoft.com/office/powerpoint/2010/main" val="1226054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043608" y="332656"/>
            <a:ext cx="6912768" cy="1035902"/>
            <a:chOff x="3148" y="3407968"/>
            <a:chExt cx="2589756" cy="1035902"/>
          </a:xfrm>
        </p:grpSpPr>
        <p:sp>
          <p:nvSpPr>
            <p:cNvPr id="5" name="4 Cheurón"/>
            <p:cNvSpPr/>
            <p:nvPr/>
          </p:nvSpPr>
          <p:spPr>
            <a:xfrm>
              <a:off x="3148" y="3407968"/>
              <a:ext cx="2589756" cy="1035902"/>
            </a:xfrm>
            <a:prstGeom prst="chevr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Cheurón 4"/>
            <p:cNvSpPr/>
            <p:nvPr/>
          </p:nvSpPr>
          <p:spPr>
            <a:xfrm>
              <a:off x="521099" y="3407968"/>
              <a:ext cx="1553854" cy="1035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es-CO" sz="2500" kern="1200" dirty="0" smtClean="0"/>
                <a:t>Fase de Control</a:t>
              </a:r>
              <a:endParaRPr lang="es-CO" sz="2500" kern="1200" dirty="0"/>
            </a:p>
          </p:txBody>
        </p:sp>
      </p:grpSp>
      <p:sp>
        <p:nvSpPr>
          <p:cNvPr id="7" name="6 CuadroTexto"/>
          <p:cNvSpPr txBox="1"/>
          <p:nvPr/>
        </p:nvSpPr>
        <p:spPr>
          <a:xfrm>
            <a:off x="1361858" y="1844824"/>
            <a:ext cx="3282149"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CO" dirty="0" smtClean="0"/>
              <a:t>Cumplimiento de los objetivos</a:t>
            </a:r>
            <a:endParaRPr lang="es-CO" dirty="0"/>
          </a:p>
        </p:txBody>
      </p:sp>
      <p:sp>
        <p:nvSpPr>
          <p:cNvPr id="8" name="7 CuadroTexto"/>
          <p:cNvSpPr txBox="1"/>
          <p:nvPr/>
        </p:nvSpPr>
        <p:spPr>
          <a:xfrm>
            <a:off x="1361858" y="2729792"/>
            <a:ext cx="1860638"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s-CO" dirty="0" smtClean="0"/>
              <a:t>Evaluar el modelo</a:t>
            </a:r>
            <a:endParaRPr lang="es-CO" dirty="0"/>
          </a:p>
        </p:txBody>
      </p:sp>
      <p:sp>
        <p:nvSpPr>
          <p:cNvPr id="9" name="8 CuadroTexto"/>
          <p:cNvSpPr txBox="1"/>
          <p:nvPr/>
        </p:nvSpPr>
        <p:spPr>
          <a:xfrm>
            <a:off x="1361858" y="3501008"/>
            <a:ext cx="1932004"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s-CO" dirty="0" smtClean="0"/>
              <a:t>Mejorar el modelo</a:t>
            </a:r>
            <a:endParaRPr lang="es-CO" dirty="0"/>
          </a:p>
        </p:txBody>
      </p:sp>
      <p:sp>
        <p:nvSpPr>
          <p:cNvPr id="10" name="9 CuadroTexto"/>
          <p:cNvSpPr txBox="1"/>
          <p:nvPr/>
        </p:nvSpPr>
        <p:spPr>
          <a:xfrm>
            <a:off x="1361858" y="4221088"/>
            <a:ext cx="2887906"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s-CO" dirty="0" smtClean="0"/>
              <a:t>Evaluación interna y externa </a:t>
            </a:r>
            <a:endParaRPr lang="es-CO" dirty="0"/>
          </a:p>
        </p:txBody>
      </p:sp>
    </p:spTree>
    <p:extLst>
      <p:ext uri="{BB962C8B-B14F-4D97-AF65-F5344CB8AC3E}">
        <p14:creationId xmlns:p14="http://schemas.microsoft.com/office/powerpoint/2010/main" val="2852436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
          <p:cNvGrpSpPr/>
          <p:nvPr/>
        </p:nvGrpSpPr>
        <p:grpSpPr>
          <a:xfrm>
            <a:off x="7380312" y="2481760"/>
            <a:ext cx="1739328" cy="1739328"/>
            <a:chOff x="7586663" y="2187575"/>
            <a:chExt cx="1697038" cy="1697038"/>
          </a:xfrm>
          <a:solidFill>
            <a:srgbClr val="E84C3D"/>
          </a:solidFill>
        </p:grpSpPr>
        <p:sp>
          <p:nvSpPr>
            <p:cNvPr id="46" name="Freeform 184"/>
            <p:cNvSpPr>
              <a:spLocks/>
            </p:cNvSpPr>
            <p:nvPr/>
          </p:nvSpPr>
          <p:spPr bwMode="auto">
            <a:xfrm>
              <a:off x="7586663" y="2982913"/>
              <a:ext cx="901700" cy="901700"/>
            </a:xfrm>
            <a:custGeom>
              <a:avLst/>
              <a:gdLst>
                <a:gd name="T0" fmla="*/ 984 w 2272"/>
                <a:gd name="T1" fmla="*/ 2272 h 2272"/>
                <a:gd name="T2" fmla="*/ 959 w 2272"/>
                <a:gd name="T3" fmla="*/ 2191 h 2272"/>
                <a:gd name="T4" fmla="*/ 928 w 2272"/>
                <a:gd name="T5" fmla="*/ 2033 h 2272"/>
                <a:gd name="T6" fmla="*/ 919 w 2272"/>
                <a:gd name="T7" fmla="*/ 1881 h 2272"/>
                <a:gd name="T8" fmla="*/ 931 w 2272"/>
                <a:gd name="T9" fmla="*/ 1734 h 2272"/>
                <a:gd name="T10" fmla="*/ 961 w 2272"/>
                <a:gd name="T11" fmla="*/ 1597 h 2272"/>
                <a:gd name="T12" fmla="*/ 1009 w 2272"/>
                <a:gd name="T13" fmla="*/ 1469 h 2272"/>
                <a:gd name="T14" fmla="*/ 1072 w 2272"/>
                <a:gd name="T15" fmla="*/ 1351 h 2272"/>
                <a:gd name="T16" fmla="*/ 1151 w 2272"/>
                <a:gd name="T17" fmla="*/ 1245 h 2272"/>
                <a:gd name="T18" fmla="*/ 1246 w 2272"/>
                <a:gd name="T19" fmla="*/ 1151 h 2272"/>
                <a:gd name="T20" fmla="*/ 1352 w 2272"/>
                <a:gd name="T21" fmla="*/ 1072 h 2272"/>
                <a:gd name="T22" fmla="*/ 1470 w 2272"/>
                <a:gd name="T23" fmla="*/ 1007 h 2272"/>
                <a:gd name="T24" fmla="*/ 1598 w 2272"/>
                <a:gd name="T25" fmla="*/ 961 h 2272"/>
                <a:gd name="T26" fmla="*/ 1736 w 2272"/>
                <a:gd name="T27" fmla="*/ 930 h 2272"/>
                <a:gd name="T28" fmla="*/ 1881 w 2272"/>
                <a:gd name="T29" fmla="*/ 919 h 2272"/>
                <a:gd name="T30" fmla="*/ 2034 w 2272"/>
                <a:gd name="T31" fmla="*/ 928 h 2272"/>
                <a:gd name="T32" fmla="*/ 2192 w 2272"/>
                <a:gd name="T33" fmla="*/ 958 h 2272"/>
                <a:gd name="T34" fmla="*/ 2272 w 2272"/>
                <a:gd name="T35" fmla="*/ 983 h 2272"/>
                <a:gd name="T36" fmla="*/ 1290 w 2272"/>
                <a:gd name="T37" fmla="*/ 0 h 2272"/>
                <a:gd name="T38" fmla="*/ 1314 w 2272"/>
                <a:gd name="T39" fmla="*/ 81 h 2272"/>
                <a:gd name="T40" fmla="*/ 1344 w 2272"/>
                <a:gd name="T41" fmla="*/ 239 h 2272"/>
                <a:gd name="T42" fmla="*/ 1353 w 2272"/>
                <a:gd name="T43" fmla="*/ 392 h 2272"/>
                <a:gd name="T44" fmla="*/ 1343 w 2272"/>
                <a:gd name="T45" fmla="*/ 537 h 2272"/>
                <a:gd name="T46" fmla="*/ 1313 w 2272"/>
                <a:gd name="T47" fmla="*/ 674 h 2272"/>
                <a:gd name="T48" fmla="*/ 1265 w 2272"/>
                <a:gd name="T49" fmla="*/ 804 h 2272"/>
                <a:gd name="T50" fmla="*/ 1200 w 2272"/>
                <a:gd name="T51" fmla="*/ 922 h 2272"/>
                <a:gd name="T52" fmla="*/ 1121 w 2272"/>
                <a:gd name="T53" fmla="*/ 1028 h 2272"/>
                <a:gd name="T54" fmla="*/ 1028 w 2272"/>
                <a:gd name="T55" fmla="*/ 1121 h 2272"/>
                <a:gd name="T56" fmla="*/ 922 w 2272"/>
                <a:gd name="T57" fmla="*/ 1200 h 2272"/>
                <a:gd name="T58" fmla="*/ 804 w 2272"/>
                <a:gd name="T59" fmla="*/ 1264 h 2272"/>
                <a:gd name="T60" fmla="*/ 675 w 2272"/>
                <a:gd name="T61" fmla="*/ 1312 h 2272"/>
                <a:gd name="T62" fmla="*/ 538 w 2272"/>
                <a:gd name="T63" fmla="*/ 1342 h 2272"/>
                <a:gd name="T64" fmla="*/ 392 w 2272"/>
                <a:gd name="T65" fmla="*/ 1353 h 2272"/>
                <a:gd name="T66" fmla="*/ 240 w 2272"/>
                <a:gd name="T67" fmla="*/ 1344 h 2272"/>
                <a:gd name="T68" fmla="*/ 82 w 2272"/>
                <a:gd name="T69" fmla="*/ 1313 h 2272"/>
                <a:gd name="T70" fmla="*/ 0 w 2272"/>
                <a:gd name="T71" fmla="*/ 1289 h 2272"/>
                <a:gd name="T72" fmla="*/ 984 w 2272"/>
                <a:gd name="T73" fmla="*/ 2272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2" h="2272">
                  <a:moveTo>
                    <a:pt x="984" y="2272"/>
                  </a:moveTo>
                  <a:lnTo>
                    <a:pt x="959" y="2191"/>
                  </a:lnTo>
                  <a:lnTo>
                    <a:pt x="928" y="2033"/>
                  </a:lnTo>
                  <a:lnTo>
                    <a:pt x="919" y="1881"/>
                  </a:lnTo>
                  <a:lnTo>
                    <a:pt x="931" y="1734"/>
                  </a:lnTo>
                  <a:lnTo>
                    <a:pt x="961" y="1597"/>
                  </a:lnTo>
                  <a:lnTo>
                    <a:pt x="1009" y="1469"/>
                  </a:lnTo>
                  <a:lnTo>
                    <a:pt x="1072" y="1351"/>
                  </a:lnTo>
                  <a:lnTo>
                    <a:pt x="1151" y="1245"/>
                  </a:lnTo>
                  <a:lnTo>
                    <a:pt x="1246" y="1151"/>
                  </a:lnTo>
                  <a:lnTo>
                    <a:pt x="1352" y="1072"/>
                  </a:lnTo>
                  <a:lnTo>
                    <a:pt x="1470" y="1007"/>
                  </a:lnTo>
                  <a:lnTo>
                    <a:pt x="1598" y="961"/>
                  </a:lnTo>
                  <a:lnTo>
                    <a:pt x="1736" y="930"/>
                  </a:lnTo>
                  <a:lnTo>
                    <a:pt x="1881" y="919"/>
                  </a:lnTo>
                  <a:lnTo>
                    <a:pt x="2034" y="928"/>
                  </a:lnTo>
                  <a:lnTo>
                    <a:pt x="2192" y="958"/>
                  </a:lnTo>
                  <a:lnTo>
                    <a:pt x="2272" y="983"/>
                  </a:lnTo>
                  <a:lnTo>
                    <a:pt x="1290" y="0"/>
                  </a:lnTo>
                  <a:lnTo>
                    <a:pt x="1314" y="81"/>
                  </a:lnTo>
                  <a:lnTo>
                    <a:pt x="1344" y="239"/>
                  </a:lnTo>
                  <a:lnTo>
                    <a:pt x="1353" y="392"/>
                  </a:lnTo>
                  <a:lnTo>
                    <a:pt x="1343" y="537"/>
                  </a:lnTo>
                  <a:lnTo>
                    <a:pt x="1313" y="674"/>
                  </a:lnTo>
                  <a:lnTo>
                    <a:pt x="1265" y="804"/>
                  </a:lnTo>
                  <a:lnTo>
                    <a:pt x="1200" y="922"/>
                  </a:lnTo>
                  <a:lnTo>
                    <a:pt x="1121" y="1028"/>
                  </a:lnTo>
                  <a:lnTo>
                    <a:pt x="1028" y="1121"/>
                  </a:lnTo>
                  <a:lnTo>
                    <a:pt x="922" y="1200"/>
                  </a:lnTo>
                  <a:lnTo>
                    <a:pt x="804" y="1264"/>
                  </a:lnTo>
                  <a:lnTo>
                    <a:pt x="675" y="1312"/>
                  </a:lnTo>
                  <a:lnTo>
                    <a:pt x="538" y="1342"/>
                  </a:lnTo>
                  <a:lnTo>
                    <a:pt x="392" y="1353"/>
                  </a:lnTo>
                  <a:lnTo>
                    <a:pt x="240" y="1344"/>
                  </a:lnTo>
                  <a:lnTo>
                    <a:pt x="82" y="1313"/>
                  </a:lnTo>
                  <a:lnTo>
                    <a:pt x="0" y="1289"/>
                  </a:lnTo>
                  <a:lnTo>
                    <a:pt x="984" y="2272"/>
                  </a:lnTo>
                  <a:close/>
                </a:path>
              </a:pathLst>
            </a:custGeom>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68580" tIns="34290" rIns="68580" bIns="34290" numCol="1" anchor="t" anchorCtr="0" compatLnSpc="1">
              <a:prstTxWarp prst="textNoShape">
                <a:avLst/>
              </a:prstTxWarp>
            </a:bodyPr>
            <a:lstStyle/>
            <a:p>
              <a:endParaRPr lang="en-US" sz="1350"/>
            </a:p>
          </p:txBody>
        </p:sp>
        <p:sp>
          <p:nvSpPr>
            <p:cNvPr id="47" name="Freeform 193"/>
            <p:cNvSpPr>
              <a:spLocks/>
            </p:cNvSpPr>
            <p:nvPr/>
          </p:nvSpPr>
          <p:spPr bwMode="auto">
            <a:xfrm>
              <a:off x="8069263" y="2187575"/>
              <a:ext cx="1214438" cy="1214438"/>
            </a:xfrm>
            <a:custGeom>
              <a:avLst/>
              <a:gdLst>
                <a:gd name="T0" fmla="*/ 1451 w 3061"/>
                <a:gd name="T1" fmla="*/ 2 h 3062"/>
                <a:gd name="T2" fmla="*/ 1148 w 3061"/>
                <a:gd name="T3" fmla="*/ 47 h 3062"/>
                <a:gd name="T4" fmla="*/ 867 w 3061"/>
                <a:gd name="T5" fmla="*/ 151 h 3062"/>
                <a:gd name="T6" fmla="*/ 614 w 3061"/>
                <a:gd name="T7" fmla="*/ 304 h 3062"/>
                <a:gd name="T8" fmla="*/ 398 w 3061"/>
                <a:gd name="T9" fmla="*/ 501 h 3062"/>
                <a:gd name="T10" fmla="*/ 221 w 3061"/>
                <a:gd name="T11" fmla="*/ 737 h 3062"/>
                <a:gd name="T12" fmla="*/ 92 w 3061"/>
                <a:gd name="T13" fmla="*/ 1005 h 3062"/>
                <a:gd name="T14" fmla="*/ 17 w 3061"/>
                <a:gd name="T15" fmla="*/ 1298 h 3062"/>
                <a:gd name="T16" fmla="*/ 0 w 3061"/>
                <a:gd name="T17" fmla="*/ 1531 h 3062"/>
                <a:gd name="T18" fmla="*/ 17 w 3061"/>
                <a:gd name="T19" fmla="*/ 1764 h 3062"/>
                <a:gd name="T20" fmla="*/ 92 w 3061"/>
                <a:gd name="T21" fmla="*/ 2057 h 3062"/>
                <a:gd name="T22" fmla="*/ 221 w 3061"/>
                <a:gd name="T23" fmla="*/ 2326 h 3062"/>
                <a:gd name="T24" fmla="*/ 398 w 3061"/>
                <a:gd name="T25" fmla="*/ 2560 h 3062"/>
                <a:gd name="T26" fmla="*/ 614 w 3061"/>
                <a:gd name="T27" fmla="*/ 2759 h 3062"/>
                <a:gd name="T28" fmla="*/ 867 w 3061"/>
                <a:gd name="T29" fmla="*/ 2912 h 3062"/>
                <a:gd name="T30" fmla="*/ 1148 w 3061"/>
                <a:gd name="T31" fmla="*/ 3014 h 3062"/>
                <a:gd name="T32" fmla="*/ 1451 w 3061"/>
                <a:gd name="T33" fmla="*/ 3061 h 3062"/>
                <a:gd name="T34" fmla="*/ 1609 w 3061"/>
                <a:gd name="T35" fmla="*/ 3061 h 3062"/>
                <a:gd name="T36" fmla="*/ 1914 w 3061"/>
                <a:gd name="T37" fmla="*/ 3014 h 3062"/>
                <a:gd name="T38" fmla="*/ 2195 w 3061"/>
                <a:gd name="T39" fmla="*/ 2912 h 3062"/>
                <a:gd name="T40" fmla="*/ 2447 w 3061"/>
                <a:gd name="T41" fmla="*/ 2759 h 3062"/>
                <a:gd name="T42" fmla="*/ 2664 w 3061"/>
                <a:gd name="T43" fmla="*/ 2560 h 3062"/>
                <a:gd name="T44" fmla="*/ 2841 w 3061"/>
                <a:gd name="T45" fmla="*/ 2326 h 3062"/>
                <a:gd name="T46" fmla="*/ 2969 w 3061"/>
                <a:gd name="T47" fmla="*/ 2057 h 3062"/>
                <a:gd name="T48" fmla="*/ 3044 w 3061"/>
                <a:gd name="T49" fmla="*/ 1764 h 3062"/>
                <a:gd name="T50" fmla="*/ 3061 w 3061"/>
                <a:gd name="T51" fmla="*/ 1531 h 3062"/>
                <a:gd name="T52" fmla="*/ 3044 w 3061"/>
                <a:gd name="T53" fmla="*/ 1298 h 3062"/>
                <a:gd name="T54" fmla="*/ 2969 w 3061"/>
                <a:gd name="T55" fmla="*/ 1005 h 3062"/>
                <a:gd name="T56" fmla="*/ 2841 w 3061"/>
                <a:gd name="T57" fmla="*/ 737 h 3062"/>
                <a:gd name="T58" fmla="*/ 2664 w 3061"/>
                <a:gd name="T59" fmla="*/ 501 h 3062"/>
                <a:gd name="T60" fmla="*/ 2447 w 3061"/>
                <a:gd name="T61" fmla="*/ 304 h 3062"/>
                <a:gd name="T62" fmla="*/ 2195 w 3061"/>
                <a:gd name="T63" fmla="*/ 151 h 3062"/>
                <a:gd name="T64" fmla="*/ 1914 w 3061"/>
                <a:gd name="T65" fmla="*/ 47 h 3062"/>
                <a:gd name="T66" fmla="*/ 1609 w 3061"/>
                <a:gd name="T67" fmla="*/ 2 h 3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61" h="3062">
                  <a:moveTo>
                    <a:pt x="1530" y="0"/>
                  </a:moveTo>
                  <a:lnTo>
                    <a:pt x="1451" y="2"/>
                  </a:lnTo>
                  <a:lnTo>
                    <a:pt x="1297" y="17"/>
                  </a:lnTo>
                  <a:lnTo>
                    <a:pt x="1148" y="47"/>
                  </a:lnTo>
                  <a:lnTo>
                    <a:pt x="1004" y="92"/>
                  </a:lnTo>
                  <a:lnTo>
                    <a:pt x="867" y="151"/>
                  </a:lnTo>
                  <a:lnTo>
                    <a:pt x="737" y="221"/>
                  </a:lnTo>
                  <a:lnTo>
                    <a:pt x="614" y="304"/>
                  </a:lnTo>
                  <a:lnTo>
                    <a:pt x="501" y="397"/>
                  </a:lnTo>
                  <a:lnTo>
                    <a:pt x="398" y="501"/>
                  </a:lnTo>
                  <a:lnTo>
                    <a:pt x="303" y="615"/>
                  </a:lnTo>
                  <a:lnTo>
                    <a:pt x="221" y="737"/>
                  </a:lnTo>
                  <a:lnTo>
                    <a:pt x="150" y="868"/>
                  </a:lnTo>
                  <a:lnTo>
                    <a:pt x="92" y="1005"/>
                  </a:lnTo>
                  <a:lnTo>
                    <a:pt x="48" y="1148"/>
                  </a:lnTo>
                  <a:lnTo>
                    <a:pt x="17" y="1298"/>
                  </a:lnTo>
                  <a:lnTo>
                    <a:pt x="1" y="1452"/>
                  </a:lnTo>
                  <a:lnTo>
                    <a:pt x="0" y="1531"/>
                  </a:lnTo>
                  <a:lnTo>
                    <a:pt x="1" y="1610"/>
                  </a:lnTo>
                  <a:lnTo>
                    <a:pt x="17" y="1764"/>
                  </a:lnTo>
                  <a:lnTo>
                    <a:pt x="48" y="1914"/>
                  </a:lnTo>
                  <a:lnTo>
                    <a:pt x="92" y="2057"/>
                  </a:lnTo>
                  <a:lnTo>
                    <a:pt x="150" y="2195"/>
                  </a:lnTo>
                  <a:lnTo>
                    <a:pt x="221" y="2326"/>
                  </a:lnTo>
                  <a:lnTo>
                    <a:pt x="303" y="2448"/>
                  </a:lnTo>
                  <a:lnTo>
                    <a:pt x="398" y="2560"/>
                  </a:lnTo>
                  <a:lnTo>
                    <a:pt x="501" y="2664"/>
                  </a:lnTo>
                  <a:lnTo>
                    <a:pt x="614" y="2759"/>
                  </a:lnTo>
                  <a:lnTo>
                    <a:pt x="737" y="2840"/>
                  </a:lnTo>
                  <a:lnTo>
                    <a:pt x="867" y="2912"/>
                  </a:lnTo>
                  <a:lnTo>
                    <a:pt x="1004" y="2970"/>
                  </a:lnTo>
                  <a:lnTo>
                    <a:pt x="1148" y="3014"/>
                  </a:lnTo>
                  <a:lnTo>
                    <a:pt x="1297" y="3045"/>
                  </a:lnTo>
                  <a:lnTo>
                    <a:pt x="1451" y="3061"/>
                  </a:lnTo>
                  <a:lnTo>
                    <a:pt x="1530" y="3062"/>
                  </a:lnTo>
                  <a:lnTo>
                    <a:pt x="1609" y="3061"/>
                  </a:lnTo>
                  <a:lnTo>
                    <a:pt x="1764" y="3045"/>
                  </a:lnTo>
                  <a:lnTo>
                    <a:pt x="1914" y="3014"/>
                  </a:lnTo>
                  <a:lnTo>
                    <a:pt x="2058" y="2970"/>
                  </a:lnTo>
                  <a:lnTo>
                    <a:pt x="2195" y="2912"/>
                  </a:lnTo>
                  <a:lnTo>
                    <a:pt x="2325" y="2840"/>
                  </a:lnTo>
                  <a:lnTo>
                    <a:pt x="2447" y="2759"/>
                  </a:lnTo>
                  <a:lnTo>
                    <a:pt x="2561" y="2664"/>
                  </a:lnTo>
                  <a:lnTo>
                    <a:pt x="2664" y="2560"/>
                  </a:lnTo>
                  <a:lnTo>
                    <a:pt x="2758" y="2448"/>
                  </a:lnTo>
                  <a:lnTo>
                    <a:pt x="2841" y="2326"/>
                  </a:lnTo>
                  <a:lnTo>
                    <a:pt x="2911" y="2195"/>
                  </a:lnTo>
                  <a:lnTo>
                    <a:pt x="2969" y="2057"/>
                  </a:lnTo>
                  <a:lnTo>
                    <a:pt x="3014" y="1914"/>
                  </a:lnTo>
                  <a:lnTo>
                    <a:pt x="3044" y="1764"/>
                  </a:lnTo>
                  <a:lnTo>
                    <a:pt x="3060" y="1610"/>
                  </a:lnTo>
                  <a:lnTo>
                    <a:pt x="3061" y="1531"/>
                  </a:lnTo>
                  <a:lnTo>
                    <a:pt x="3060" y="1452"/>
                  </a:lnTo>
                  <a:lnTo>
                    <a:pt x="3044" y="1298"/>
                  </a:lnTo>
                  <a:lnTo>
                    <a:pt x="3014" y="1148"/>
                  </a:lnTo>
                  <a:lnTo>
                    <a:pt x="2969" y="1005"/>
                  </a:lnTo>
                  <a:lnTo>
                    <a:pt x="2911" y="868"/>
                  </a:lnTo>
                  <a:lnTo>
                    <a:pt x="2841" y="737"/>
                  </a:lnTo>
                  <a:lnTo>
                    <a:pt x="2758" y="615"/>
                  </a:lnTo>
                  <a:lnTo>
                    <a:pt x="2664" y="501"/>
                  </a:lnTo>
                  <a:lnTo>
                    <a:pt x="2561" y="397"/>
                  </a:lnTo>
                  <a:lnTo>
                    <a:pt x="2447" y="304"/>
                  </a:lnTo>
                  <a:lnTo>
                    <a:pt x="2325" y="221"/>
                  </a:lnTo>
                  <a:lnTo>
                    <a:pt x="2195" y="151"/>
                  </a:lnTo>
                  <a:lnTo>
                    <a:pt x="2058" y="92"/>
                  </a:lnTo>
                  <a:lnTo>
                    <a:pt x="1914" y="47"/>
                  </a:lnTo>
                  <a:lnTo>
                    <a:pt x="1764" y="17"/>
                  </a:lnTo>
                  <a:lnTo>
                    <a:pt x="1609" y="2"/>
                  </a:lnTo>
                  <a:lnTo>
                    <a:pt x="1530" y="0"/>
                  </a:lnTo>
                  <a:close/>
                </a:path>
              </a:pathLst>
            </a:custGeom>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68580" tIns="34290" rIns="68580" bIns="34290" numCol="1" anchor="t" anchorCtr="0" compatLnSpc="1">
              <a:prstTxWarp prst="textNoShape">
                <a:avLst/>
              </a:prstTxWarp>
            </a:bodyPr>
            <a:lstStyle/>
            <a:p>
              <a:endParaRPr lang="en-US" sz="1350">
                <a:ln>
                  <a:solidFill>
                    <a:schemeClr val="bg1"/>
                  </a:solidFill>
                </a:ln>
              </a:endParaRPr>
            </a:p>
          </p:txBody>
        </p:sp>
        <p:sp>
          <p:nvSpPr>
            <p:cNvPr id="48" name="Freeform 194"/>
            <p:cNvSpPr>
              <a:spLocks/>
            </p:cNvSpPr>
            <p:nvPr/>
          </p:nvSpPr>
          <p:spPr bwMode="auto">
            <a:xfrm>
              <a:off x="8364538" y="2482850"/>
              <a:ext cx="623888" cy="623888"/>
            </a:xfrm>
            <a:custGeom>
              <a:avLst/>
              <a:gdLst>
                <a:gd name="T0" fmla="*/ 746 w 1574"/>
                <a:gd name="T1" fmla="*/ 1 h 1575"/>
                <a:gd name="T2" fmla="*/ 589 w 1574"/>
                <a:gd name="T3" fmla="*/ 25 h 1575"/>
                <a:gd name="T4" fmla="*/ 446 w 1574"/>
                <a:gd name="T5" fmla="*/ 78 h 1575"/>
                <a:gd name="T6" fmla="*/ 316 w 1574"/>
                <a:gd name="T7" fmla="*/ 157 h 1575"/>
                <a:gd name="T8" fmla="*/ 203 w 1574"/>
                <a:gd name="T9" fmla="*/ 258 h 1575"/>
                <a:gd name="T10" fmla="*/ 114 w 1574"/>
                <a:gd name="T11" fmla="*/ 380 h 1575"/>
                <a:gd name="T12" fmla="*/ 46 w 1574"/>
                <a:gd name="T13" fmla="*/ 517 h 1575"/>
                <a:gd name="T14" fmla="*/ 9 w 1574"/>
                <a:gd name="T15" fmla="*/ 668 h 1575"/>
                <a:gd name="T16" fmla="*/ 0 w 1574"/>
                <a:gd name="T17" fmla="*/ 788 h 1575"/>
                <a:gd name="T18" fmla="*/ 9 w 1574"/>
                <a:gd name="T19" fmla="*/ 907 h 1575"/>
                <a:gd name="T20" fmla="*/ 46 w 1574"/>
                <a:gd name="T21" fmla="*/ 1059 h 1575"/>
                <a:gd name="T22" fmla="*/ 114 w 1574"/>
                <a:gd name="T23" fmla="*/ 1196 h 1575"/>
                <a:gd name="T24" fmla="*/ 203 w 1574"/>
                <a:gd name="T25" fmla="*/ 1317 h 1575"/>
                <a:gd name="T26" fmla="*/ 316 w 1574"/>
                <a:gd name="T27" fmla="*/ 1419 h 1575"/>
                <a:gd name="T28" fmla="*/ 446 w 1574"/>
                <a:gd name="T29" fmla="*/ 1498 h 1575"/>
                <a:gd name="T30" fmla="*/ 589 w 1574"/>
                <a:gd name="T31" fmla="*/ 1550 h 1575"/>
                <a:gd name="T32" fmla="*/ 746 w 1574"/>
                <a:gd name="T33" fmla="*/ 1575 h 1575"/>
                <a:gd name="T34" fmla="*/ 828 w 1574"/>
                <a:gd name="T35" fmla="*/ 1575 h 1575"/>
                <a:gd name="T36" fmla="*/ 983 w 1574"/>
                <a:gd name="T37" fmla="*/ 1550 h 1575"/>
                <a:gd name="T38" fmla="*/ 1129 w 1574"/>
                <a:gd name="T39" fmla="*/ 1498 h 1575"/>
                <a:gd name="T40" fmla="*/ 1258 w 1574"/>
                <a:gd name="T41" fmla="*/ 1419 h 1575"/>
                <a:gd name="T42" fmla="*/ 1370 w 1574"/>
                <a:gd name="T43" fmla="*/ 1317 h 1575"/>
                <a:gd name="T44" fmla="*/ 1460 w 1574"/>
                <a:gd name="T45" fmla="*/ 1196 h 1575"/>
                <a:gd name="T46" fmla="*/ 1526 w 1574"/>
                <a:gd name="T47" fmla="*/ 1059 h 1575"/>
                <a:gd name="T48" fmla="*/ 1565 w 1574"/>
                <a:gd name="T49" fmla="*/ 907 h 1575"/>
                <a:gd name="T50" fmla="*/ 1574 w 1574"/>
                <a:gd name="T51" fmla="*/ 788 h 1575"/>
                <a:gd name="T52" fmla="*/ 1565 w 1574"/>
                <a:gd name="T53" fmla="*/ 668 h 1575"/>
                <a:gd name="T54" fmla="*/ 1526 w 1574"/>
                <a:gd name="T55" fmla="*/ 517 h 1575"/>
                <a:gd name="T56" fmla="*/ 1460 w 1574"/>
                <a:gd name="T57" fmla="*/ 380 h 1575"/>
                <a:gd name="T58" fmla="*/ 1370 w 1574"/>
                <a:gd name="T59" fmla="*/ 258 h 1575"/>
                <a:gd name="T60" fmla="*/ 1258 w 1574"/>
                <a:gd name="T61" fmla="*/ 157 h 1575"/>
                <a:gd name="T62" fmla="*/ 1129 w 1574"/>
                <a:gd name="T63" fmla="*/ 78 h 1575"/>
                <a:gd name="T64" fmla="*/ 983 w 1574"/>
                <a:gd name="T65" fmla="*/ 25 h 1575"/>
                <a:gd name="T66" fmla="*/ 828 w 1574"/>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4" h="1575">
                  <a:moveTo>
                    <a:pt x="786" y="0"/>
                  </a:moveTo>
                  <a:lnTo>
                    <a:pt x="746" y="1"/>
                  </a:lnTo>
                  <a:lnTo>
                    <a:pt x="667" y="9"/>
                  </a:lnTo>
                  <a:lnTo>
                    <a:pt x="589" y="25"/>
                  </a:lnTo>
                  <a:lnTo>
                    <a:pt x="515" y="48"/>
                  </a:lnTo>
                  <a:lnTo>
                    <a:pt x="446" y="78"/>
                  </a:lnTo>
                  <a:lnTo>
                    <a:pt x="378" y="114"/>
                  </a:lnTo>
                  <a:lnTo>
                    <a:pt x="316" y="157"/>
                  </a:lnTo>
                  <a:lnTo>
                    <a:pt x="258" y="205"/>
                  </a:lnTo>
                  <a:lnTo>
                    <a:pt x="203" y="258"/>
                  </a:lnTo>
                  <a:lnTo>
                    <a:pt x="155" y="316"/>
                  </a:lnTo>
                  <a:lnTo>
                    <a:pt x="114" y="380"/>
                  </a:lnTo>
                  <a:lnTo>
                    <a:pt x="77" y="446"/>
                  </a:lnTo>
                  <a:lnTo>
                    <a:pt x="46" y="517"/>
                  </a:lnTo>
                  <a:lnTo>
                    <a:pt x="24" y="591"/>
                  </a:lnTo>
                  <a:lnTo>
                    <a:pt x="9" y="668"/>
                  </a:lnTo>
                  <a:lnTo>
                    <a:pt x="0" y="748"/>
                  </a:lnTo>
                  <a:lnTo>
                    <a:pt x="0" y="788"/>
                  </a:lnTo>
                  <a:lnTo>
                    <a:pt x="0" y="828"/>
                  </a:lnTo>
                  <a:lnTo>
                    <a:pt x="9" y="907"/>
                  </a:lnTo>
                  <a:lnTo>
                    <a:pt x="24" y="985"/>
                  </a:lnTo>
                  <a:lnTo>
                    <a:pt x="46" y="1059"/>
                  </a:lnTo>
                  <a:lnTo>
                    <a:pt x="77" y="1129"/>
                  </a:lnTo>
                  <a:lnTo>
                    <a:pt x="114" y="1196"/>
                  </a:lnTo>
                  <a:lnTo>
                    <a:pt x="155" y="1259"/>
                  </a:lnTo>
                  <a:lnTo>
                    <a:pt x="203" y="1317"/>
                  </a:lnTo>
                  <a:lnTo>
                    <a:pt x="258" y="1371"/>
                  </a:lnTo>
                  <a:lnTo>
                    <a:pt x="316" y="1419"/>
                  </a:lnTo>
                  <a:lnTo>
                    <a:pt x="378" y="1462"/>
                  </a:lnTo>
                  <a:lnTo>
                    <a:pt x="446" y="1498"/>
                  </a:lnTo>
                  <a:lnTo>
                    <a:pt x="515" y="1528"/>
                  </a:lnTo>
                  <a:lnTo>
                    <a:pt x="589" y="1550"/>
                  </a:lnTo>
                  <a:lnTo>
                    <a:pt x="667" y="1567"/>
                  </a:lnTo>
                  <a:lnTo>
                    <a:pt x="746" y="1575"/>
                  </a:lnTo>
                  <a:lnTo>
                    <a:pt x="786" y="1575"/>
                  </a:lnTo>
                  <a:lnTo>
                    <a:pt x="828" y="1575"/>
                  </a:lnTo>
                  <a:lnTo>
                    <a:pt x="907" y="1567"/>
                  </a:lnTo>
                  <a:lnTo>
                    <a:pt x="983" y="1550"/>
                  </a:lnTo>
                  <a:lnTo>
                    <a:pt x="1057" y="1528"/>
                  </a:lnTo>
                  <a:lnTo>
                    <a:pt x="1129" y="1498"/>
                  </a:lnTo>
                  <a:lnTo>
                    <a:pt x="1195" y="1462"/>
                  </a:lnTo>
                  <a:lnTo>
                    <a:pt x="1258" y="1419"/>
                  </a:lnTo>
                  <a:lnTo>
                    <a:pt x="1317" y="1371"/>
                  </a:lnTo>
                  <a:lnTo>
                    <a:pt x="1370" y="1317"/>
                  </a:lnTo>
                  <a:lnTo>
                    <a:pt x="1418" y="1259"/>
                  </a:lnTo>
                  <a:lnTo>
                    <a:pt x="1460" y="1196"/>
                  </a:lnTo>
                  <a:lnTo>
                    <a:pt x="1497" y="1129"/>
                  </a:lnTo>
                  <a:lnTo>
                    <a:pt x="1526" y="1059"/>
                  </a:lnTo>
                  <a:lnTo>
                    <a:pt x="1550" y="985"/>
                  </a:lnTo>
                  <a:lnTo>
                    <a:pt x="1565" y="907"/>
                  </a:lnTo>
                  <a:lnTo>
                    <a:pt x="1573" y="828"/>
                  </a:lnTo>
                  <a:lnTo>
                    <a:pt x="1574" y="788"/>
                  </a:lnTo>
                  <a:lnTo>
                    <a:pt x="1573" y="748"/>
                  </a:lnTo>
                  <a:lnTo>
                    <a:pt x="1565" y="668"/>
                  </a:lnTo>
                  <a:lnTo>
                    <a:pt x="1550" y="591"/>
                  </a:lnTo>
                  <a:lnTo>
                    <a:pt x="1526" y="517"/>
                  </a:lnTo>
                  <a:lnTo>
                    <a:pt x="1497" y="446"/>
                  </a:lnTo>
                  <a:lnTo>
                    <a:pt x="1460" y="380"/>
                  </a:lnTo>
                  <a:lnTo>
                    <a:pt x="1418" y="316"/>
                  </a:lnTo>
                  <a:lnTo>
                    <a:pt x="1370" y="258"/>
                  </a:lnTo>
                  <a:lnTo>
                    <a:pt x="1317" y="205"/>
                  </a:lnTo>
                  <a:lnTo>
                    <a:pt x="1258" y="157"/>
                  </a:lnTo>
                  <a:lnTo>
                    <a:pt x="1195" y="114"/>
                  </a:lnTo>
                  <a:lnTo>
                    <a:pt x="1129" y="78"/>
                  </a:lnTo>
                  <a:lnTo>
                    <a:pt x="1057" y="48"/>
                  </a:lnTo>
                  <a:lnTo>
                    <a:pt x="983" y="25"/>
                  </a:lnTo>
                  <a:lnTo>
                    <a:pt x="907" y="9"/>
                  </a:lnTo>
                  <a:lnTo>
                    <a:pt x="828" y="1"/>
                  </a:lnTo>
                  <a:lnTo>
                    <a:pt x="7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lgn="ctr"/>
              <a:r>
                <a:rPr lang="en-US" b="1" dirty="0" smtClean="0"/>
                <a:t>2019</a:t>
              </a:r>
              <a:endParaRPr lang="en-US" b="1" dirty="0"/>
            </a:p>
          </p:txBody>
        </p:sp>
      </p:grpSp>
      <p:grpSp>
        <p:nvGrpSpPr>
          <p:cNvPr id="2" name="Group 89"/>
          <p:cNvGrpSpPr/>
          <p:nvPr/>
        </p:nvGrpSpPr>
        <p:grpSpPr>
          <a:xfrm>
            <a:off x="6123175" y="3158970"/>
            <a:ext cx="1739328" cy="1739328"/>
            <a:chOff x="6310313" y="2982913"/>
            <a:chExt cx="1697038" cy="1697038"/>
          </a:xfrm>
          <a:solidFill>
            <a:srgbClr val="F39C11"/>
          </a:solidFill>
        </p:grpSpPr>
        <p:sp>
          <p:nvSpPr>
            <p:cNvPr id="3" name="Freeform 183"/>
            <p:cNvSpPr>
              <a:spLocks/>
            </p:cNvSpPr>
            <p:nvPr/>
          </p:nvSpPr>
          <p:spPr bwMode="auto">
            <a:xfrm>
              <a:off x="6310313" y="2982913"/>
              <a:ext cx="901700" cy="901700"/>
            </a:xfrm>
            <a:custGeom>
              <a:avLst/>
              <a:gdLst>
                <a:gd name="T0" fmla="*/ 1288 w 2271"/>
                <a:gd name="T1" fmla="*/ 2272 h 2272"/>
                <a:gd name="T2" fmla="*/ 1313 w 2271"/>
                <a:gd name="T3" fmla="*/ 2191 h 2272"/>
                <a:gd name="T4" fmla="*/ 1343 w 2271"/>
                <a:gd name="T5" fmla="*/ 2033 h 2272"/>
                <a:gd name="T6" fmla="*/ 1352 w 2271"/>
                <a:gd name="T7" fmla="*/ 1881 h 2272"/>
                <a:gd name="T8" fmla="*/ 1341 w 2271"/>
                <a:gd name="T9" fmla="*/ 1734 h 2272"/>
                <a:gd name="T10" fmla="*/ 1311 w 2271"/>
                <a:gd name="T11" fmla="*/ 1597 h 2272"/>
                <a:gd name="T12" fmla="*/ 1264 w 2271"/>
                <a:gd name="T13" fmla="*/ 1469 h 2272"/>
                <a:gd name="T14" fmla="*/ 1200 w 2271"/>
                <a:gd name="T15" fmla="*/ 1351 h 2272"/>
                <a:gd name="T16" fmla="*/ 1120 w 2271"/>
                <a:gd name="T17" fmla="*/ 1245 h 2272"/>
                <a:gd name="T18" fmla="*/ 1026 w 2271"/>
                <a:gd name="T19" fmla="*/ 1151 h 2272"/>
                <a:gd name="T20" fmla="*/ 920 w 2271"/>
                <a:gd name="T21" fmla="*/ 1072 h 2272"/>
                <a:gd name="T22" fmla="*/ 802 w 2271"/>
                <a:gd name="T23" fmla="*/ 1007 h 2272"/>
                <a:gd name="T24" fmla="*/ 674 w 2271"/>
                <a:gd name="T25" fmla="*/ 961 h 2272"/>
                <a:gd name="T26" fmla="*/ 536 w 2271"/>
                <a:gd name="T27" fmla="*/ 930 h 2272"/>
                <a:gd name="T28" fmla="*/ 391 w 2271"/>
                <a:gd name="T29" fmla="*/ 919 h 2272"/>
                <a:gd name="T30" fmla="*/ 238 w 2271"/>
                <a:gd name="T31" fmla="*/ 928 h 2272"/>
                <a:gd name="T32" fmla="*/ 80 w 2271"/>
                <a:gd name="T33" fmla="*/ 958 h 2272"/>
                <a:gd name="T34" fmla="*/ 0 w 2271"/>
                <a:gd name="T35" fmla="*/ 983 h 2272"/>
                <a:gd name="T36" fmla="*/ 982 w 2271"/>
                <a:gd name="T37" fmla="*/ 0 h 2272"/>
                <a:gd name="T38" fmla="*/ 958 w 2271"/>
                <a:gd name="T39" fmla="*/ 81 h 2272"/>
                <a:gd name="T40" fmla="*/ 928 w 2271"/>
                <a:gd name="T41" fmla="*/ 239 h 2272"/>
                <a:gd name="T42" fmla="*/ 919 w 2271"/>
                <a:gd name="T43" fmla="*/ 392 h 2272"/>
                <a:gd name="T44" fmla="*/ 929 w 2271"/>
                <a:gd name="T45" fmla="*/ 537 h 2272"/>
                <a:gd name="T46" fmla="*/ 959 w 2271"/>
                <a:gd name="T47" fmla="*/ 674 h 2272"/>
                <a:gd name="T48" fmla="*/ 1007 w 2271"/>
                <a:gd name="T49" fmla="*/ 804 h 2272"/>
                <a:gd name="T50" fmla="*/ 1070 w 2271"/>
                <a:gd name="T51" fmla="*/ 922 h 2272"/>
                <a:gd name="T52" fmla="*/ 1151 w 2271"/>
                <a:gd name="T53" fmla="*/ 1028 h 2272"/>
                <a:gd name="T54" fmla="*/ 1244 w 2271"/>
                <a:gd name="T55" fmla="*/ 1121 h 2272"/>
                <a:gd name="T56" fmla="*/ 1350 w 2271"/>
                <a:gd name="T57" fmla="*/ 1200 h 2272"/>
                <a:gd name="T58" fmla="*/ 1468 w 2271"/>
                <a:gd name="T59" fmla="*/ 1264 h 2272"/>
                <a:gd name="T60" fmla="*/ 1597 w 2271"/>
                <a:gd name="T61" fmla="*/ 1312 h 2272"/>
                <a:gd name="T62" fmla="*/ 1734 w 2271"/>
                <a:gd name="T63" fmla="*/ 1342 h 2272"/>
                <a:gd name="T64" fmla="*/ 1879 w 2271"/>
                <a:gd name="T65" fmla="*/ 1353 h 2272"/>
                <a:gd name="T66" fmla="*/ 2032 w 2271"/>
                <a:gd name="T67" fmla="*/ 1344 h 2272"/>
                <a:gd name="T68" fmla="*/ 2190 w 2271"/>
                <a:gd name="T69" fmla="*/ 1313 h 2272"/>
                <a:gd name="T70" fmla="*/ 2271 w 2271"/>
                <a:gd name="T71" fmla="*/ 1289 h 2272"/>
                <a:gd name="T72" fmla="*/ 1288 w 2271"/>
                <a:gd name="T73" fmla="*/ 2272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1" h="2272">
                  <a:moveTo>
                    <a:pt x="1288" y="2272"/>
                  </a:moveTo>
                  <a:lnTo>
                    <a:pt x="1313" y="2191"/>
                  </a:lnTo>
                  <a:lnTo>
                    <a:pt x="1343" y="2033"/>
                  </a:lnTo>
                  <a:lnTo>
                    <a:pt x="1352" y="1881"/>
                  </a:lnTo>
                  <a:lnTo>
                    <a:pt x="1341" y="1734"/>
                  </a:lnTo>
                  <a:lnTo>
                    <a:pt x="1311" y="1597"/>
                  </a:lnTo>
                  <a:lnTo>
                    <a:pt x="1264" y="1469"/>
                  </a:lnTo>
                  <a:lnTo>
                    <a:pt x="1200" y="1351"/>
                  </a:lnTo>
                  <a:lnTo>
                    <a:pt x="1120" y="1245"/>
                  </a:lnTo>
                  <a:lnTo>
                    <a:pt x="1026" y="1151"/>
                  </a:lnTo>
                  <a:lnTo>
                    <a:pt x="920" y="1072"/>
                  </a:lnTo>
                  <a:lnTo>
                    <a:pt x="802" y="1007"/>
                  </a:lnTo>
                  <a:lnTo>
                    <a:pt x="674" y="961"/>
                  </a:lnTo>
                  <a:lnTo>
                    <a:pt x="536" y="930"/>
                  </a:lnTo>
                  <a:lnTo>
                    <a:pt x="391" y="919"/>
                  </a:lnTo>
                  <a:lnTo>
                    <a:pt x="238" y="928"/>
                  </a:lnTo>
                  <a:lnTo>
                    <a:pt x="80" y="958"/>
                  </a:lnTo>
                  <a:lnTo>
                    <a:pt x="0" y="983"/>
                  </a:lnTo>
                  <a:lnTo>
                    <a:pt x="982" y="0"/>
                  </a:lnTo>
                  <a:lnTo>
                    <a:pt x="958" y="81"/>
                  </a:lnTo>
                  <a:lnTo>
                    <a:pt x="928" y="239"/>
                  </a:lnTo>
                  <a:lnTo>
                    <a:pt x="919" y="392"/>
                  </a:lnTo>
                  <a:lnTo>
                    <a:pt x="929" y="537"/>
                  </a:lnTo>
                  <a:lnTo>
                    <a:pt x="959" y="674"/>
                  </a:lnTo>
                  <a:lnTo>
                    <a:pt x="1007" y="804"/>
                  </a:lnTo>
                  <a:lnTo>
                    <a:pt x="1070" y="922"/>
                  </a:lnTo>
                  <a:lnTo>
                    <a:pt x="1151" y="1028"/>
                  </a:lnTo>
                  <a:lnTo>
                    <a:pt x="1244" y="1121"/>
                  </a:lnTo>
                  <a:lnTo>
                    <a:pt x="1350" y="1200"/>
                  </a:lnTo>
                  <a:lnTo>
                    <a:pt x="1468" y="1264"/>
                  </a:lnTo>
                  <a:lnTo>
                    <a:pt x="1597" y="1312"/>
                  </a:lnTo>
                  <a:lnTo>
                    <a:pt x="1734" y="1342"/>
                  </a:lnTo>
                  <a:lnTo>
                    <a:pt x="1879" y="1353"/>
                  </a:lnTo>
                  <a:lnTo>
                    <a:pt x="2032" y="1344"/>
                  </a:lnTo>
                  <a:lnTo>
                    <a:pt x="2190" y="1313"/>
                  </a:lnTo>
                  <a:lnTo>
                    <a:pt x="2271" y="1289"/>
                  </a:lnTo>
                  <a:lnTo>
                    <a:pt x="1288" y="22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 name="Freeform 191"/>
            <p:cNvSpPr>
              <a:spLocks/>
            </p:cNvSpPr>
            <p:nvPr/>
          </p:nvSpPr>
          <p:spPr bwMode="auto">
            <a:xfrm>
              <a:off x="6792913" y="3465513"/>
              <a:ext cx="1214438" cy="1214438"/>
            </a:xfrm>
            <a:custGeom>
              <a:avLst/>
              <a:gdLst>
                <a:gd name="T0" fmla="*/ 1610 w 3063"/>
                <a:gd name="T1" fmla="*/ 1 h 3061"/>
                <a:gd name="T2" fmla="*/ 1914 w 3063"/>
                <a:gd name="T3" fmla="*/ 46 h 3061"/>
                <a:gd name="T4" fmla="*/ 2196 w 3063"/>
                <a:gd name="T5" fmla="*/ 150 h 3061"/>
                <a:gd name="T6" fmla="*/ 2448 w 3063"/>
                <a:gd name="T7" fmla="*/ 303 h 3061"/>
                <a:gd name="T8" fmla="*/ 2665 w 3063"/>
                <a:gd name="T9" fmla="*/ 500 h 3061"/>
                <a:gd name="T10" fmla="*/ 2841 w 3063"/>
                <a:gd name="T11" fmla="*/ 736 h 3061"/>
                <a:gd name="T12" fmla="*/ 2971 w 3063"/>
                <a:gd name="T13" fmla="*/ 1003 h 3061"/>
                <a:gd name="T14" fmla="*/ 3046 w 3063"/>
                <a:gd name="T15" fmla="*/ 1297 h 3061"/>
                <a:gd name="T16" fmla="*/ 3063 w 3063"/>
                <a:gd name="T17" fmla="*/ 1530 h 3061"/>
                <a:gd name="T18" fmla="*/ 3046 w 3063"/>
                <a:gd name="T19" fmla="*/ 1764 h 3061"/>
                <a:gd name="T20" fmla="*/ 2971 w 3063"/>
                <a:gd name="T21" fmla="*/ 2057 h 3061"/>
                <a:gd name="T22" fmla="*/ 2841 w 3063"/>
                <a:gd name="T23" fmla="*/ 2324 h 3061"/>
                <a:gd name="T24" fmla="*/ 2665 w 3063"/>
                <a:gd name="T25" fmla="*/ 2560 h 3061"/>
                <a:gd name="T26" fmla="*/ 2448 w 3063"/>
                <a:gd name="T27" fmla="*/ 2758 h 3061"/>
                <a:gd name="T28" fmla="*/ 2196 w 3063"/>
                <a:gd name="T29" fmla="*/ 2911 h 3061"/>
                <a:gd name="T30" fmla="*/ 1914 w 3063"/>
                <a:gd name="T31" fmla="*/ 3013 h 3061"/>
                <a:gd name="T32" fmla="*/ 1610 w 3063"/>
                <a:gd name="T33" fmla="*/ 3060 h 3061"/>
                <a:gd name="T34" fmla="*/ 1453 w 3063"/>
                <a:gd name="T35" fmla="*/ 3060 h 3061"/>
                <a:gd name="T36" fmla="*/ 1148 w 3063"/>
                <a:gd name="T37" fmla="*/ 3013 h 3061"/>
                <a:gd name="T38" fmla="*/ 867 w 3063"/>
                <a:gd name="T39" fmla="*/ 2911 h 3061"/>
                <a:gd name="T40" fmla="*/ 616 w 3063"/>
                <a:gd name="T41" fmla="*/ 2758 h 3061"/>
                <a:gd name="T42" fmla="*/ 398 w 3063"/>
                <a:gd name="T43" fmla="*/ 2560 h 3061"/>
                <a:gd name="T44" fmla="*/ 222 w 3063"/>
                <a:gd name="T45" fmla="*/ 2324 h 3061"/>
                <a:gd name="T46" fmla="*/ 93 w 3063"/>
                <a:gd name="T47" fmla="*/ 2057 h 3061"/>
                <a:gd name="T48" fmla="*/ 17 w 3063"/>
                <a:gd name="T49" fmla="*/ 1764 h 3061"/>
                <a:gd name="T50" fmla="*/ 0 w 3063"/>
                <a:gd name="T51" fmla="*/ 1530 h 3061"/>
                <a:gd name="T52" fmla="*/ 17 w 3063"/>
                <a:gd name="T53" fmla="*/ 1297 h 3061"/>
                <a:gd name="T54" fmla="*/ 93 w 3063"/>
                <a:gd name="T55" fmla="*/ 1003 h 3061"/>
                <a:gd name="T56" fmla="*/ 222 w 3063"/>
                <a:gd name="T57" fmla="*/ 736 h 3061"/>
                <a:gd name="T58" fmla="*/ 398 w 3063"/>
                <a:gd name="T59" fmla="*/ 500 h 3061"/>
                <a:gd name="T60" fmla="*/ 616 w 3063"/>
                <a:gd name="T61" fmla="*/ 303 h 3061"/>
                <a:gd name="T62" fmla="*/ 867 w 3063"/>
                <a:gd name="T63" fmla="*/ 150 h 3061"/>
                <a:gd name="T64" fmla="*/ 1148 w 3063"/>
                <a:gd name="T65" fmla="*/ 46 h 3061"/>
                <a:gd name="T66" fmla="*/ 1453 w 3063"/>
                <a:gd name="T67" fmla="*/ 1 h 3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63" h="3061">
                  <a:moveTo>
                    <a:pt x="1532" y="0"/>
                  </a:moveTo>
                  <a:lnTo>
                    <a:pt x="1610" y="1"/>
                  </a:lnTo>
                  <a:lnTo>
                    <a:pt x="1765" y="17"/>
                  </a:lnTo>
                  <a:lnTo>
                    <a:pt x="1914" y="46"/>
                  </a:lnTo>
                  <a:lnTo>
                    <a:pt x="2058" y="92"/>
                  </a:lnTo>
                  <a:lnTo>
                    <a:pt x="2196" y="150"/>
                  </a:lnTo>
                  <a:lnTo>
                    <a:pt x="2325" y="220"/>
                  </a:lnTo>
                  <a:lnTo>
                    <a:pt x="2448" y="303"/>
                  </a:lnTo>
                  <a:lnTo>
                    <a:pt x="2561" y="396"/>
                  </a:lnTo>
                  <a:lnTo>
                    <a:pt x="2665" y="500"/>
                  </a:lnTo>
                  <a:lnTo>
                    <a:pt x="2758" y="614"/>
                  </a:lnTo>
                  <a:lnTo>
                    <a:pt x="2841" y="736"/>
                  </a:lnTo>
                  <a:lnTo>
                    <a:pt x="2912" y="866"/>
                  </a:lnTo>
                  <a:lnTo>
                    <a:pt x="2971" y="1003"/>
                  </a:lnTo>
                  <a:lnTo>
                    <a:pt x="3015" y="1147"/>
                  </a:lnTo>
                  <a:lnTo>
                    <a:pt x="3046" y="1297"/>
                  </a:lnTo>
                  <a:lnTo>
                    <a:pt x="3061" y="1451"/>
                  </a:lnTo>
                  <a:lnTo>
                    <a:pt x="3063" y="1530"/>
                  </a:lnTo>
                  <a:lnTo>
                    <a:pt x="3061" y="1610"/>
                  </a:lnTo>
                  <a:lnTo>
                    <a:pt x="3046" y="1764"/>
                  </a:lnTo>
                  <a:lnTo>
                    <a:pt x="3015" y="1913"/>
                  </a:lnTo>
                  <a:lnTo>
                    <a:pt x="2971" y="2057"/>
                  </a:lnTo>
                  <a:lnTo>
                    <a:pt x="2912" y="2194"/>
                  </a:lnTo>
                  <a:lnTo>
                    <a:pt x="2841" y="2324"/>
                  </a:lnTo>
                  <a:lnTo>
                    <a:pt x="2758" y="2447"/>
                  </a:lnTo>
                  <a:lnTo>
                    <a:pt x="2665" y="2560"/>
                  </a:lnTo>
                  <a:lnTo>
                    <a:pt x="2561" y="2663"/>
                  </a:lnTo>
                  <a:lnTo>
                    <a:pt x="2448" y="2758"/>
                  </a:lnTo>
                  <a:lnTo>
                    <a:pt x="2325" y="2840"/>
                  </a:lnTo>
                  <a:lnTo>
                    <a:pt x="2196" y="2911"/>
                  </a:lnTo>
                  <a:lnTo>
                    <a:pt x="2058" y="2969"/>
                  </a:lnTo>
                  <a:lnTo>
                    <a:pt x="1914" y="3013"/>
                  </a:lnTo>
                  <a:lnTo>
                    <a:pt x="1765" y="3044"/>
                  </a:lnTo>
                  <a:lnTo>
                    <a:pt x="1610" y="3060"/>
                  </a:lnTo>
                  <a:lnTo>
                    <a:pt x="1532" y="3061"/>
                  </a:lnTo>
                  <a:lnTo>
                    <a:pt x="1453" y="3060"/>
                  </a:lnTo>
                  <a:lnTo>
                    <a:pt x="1297" y="3044"/>
                  </a:lnTo>
                  <a:lnTo>
                    <a:pt x="1148" y="3013"/>
                  </a:lnTo>
                  <a:lnTo>
                    <a:pt x="1004" y="2969"/>
                  </a:lnTo>
                  <a:lnTo>
                    <a:pt x="867" y="2911"/>
                  </a:lnTo>
                  <a:lnTo>
                    <a:pt x="737" y="2840"/>
                  </a:lnTo>
                  <a:lnTo>
                    <a:pt x="616" y="2758"/>
                  </a:lnTo>
                  <a:lnTo>
                    <a:pt x="502" y="2663"/>
                  </a:lnTo>
                  <a:lnTo>
                    <a:pt x="398" y="2560"/>
                  </a:lnTo>
                  <a:lnTo>
                    <a:pt x="305" y="2447"/>
                  </a:lnTo>
                  <a:lnTo>
                    <a:pt x="222" y="2324"/>
                  </a:lnTo>
                  <a:lnTo>
                    <a:pt x="150" y="2194"/>
                  </a:lnTo>
                  <a:lnTo>
                    <a:pt x="93" y="2057"/>
                  </a:lnTo>
                  <a:lnTo>
                    <a:pt x="48" y="1913"/>
                  </a:lnTo>
                  <a:lnTo>
                    <a:pt x="17" y="1764"/>
                  </a:lnTo>
                  <a:lnTo>
                    <a:pt x="1" y="1610"/>
                  </a:lnTo>
                  <a:lnTo>
                    <a:pt x="0" y="1530"/>
                  </a:lnTo>
                  <a:lnTo>
                    <a:pt x="1" y="1451"/>
                  </a:lnTo>
                  <a:lnTo>
                    <a:pt x="17" y="1297"/>
                  </a:lnTo>
                  <a:lnTo>
                    <a:pt x="48" y="1147"/>
                  </a:lnTo>
                  <a:lnTo>
                    <a:pt x="93" y="1003"/>
                  </a:lnTo>
                  <a:lnTo>
                    <a:pt x="150" y="866"/>
                  </a:lnTo>
                  <a:lnTo>
                    <a:pt x="222" y="736"/>
                  </a:lnTo>
                  <a:lnTo>
                    <a:pt x="305" y="614"/>
                  </a:lnTo>
                  <a:lnTo>
                    <a:pt x="398" y="500"/>
                  </a:lnTo>
                  <a:lnTo>
                    <a:pt x="502" y="396"/>
                  </a:lnTo>
                  <a:lnTo>
                    <a:pt x="616" y="303"/>
                  </a:lnTo>
                  <a:lnTo>
                    <a:pt x="737" y="220"/>
                  </a:lnTo>
                  <a:lnTo>
                    <a:pt x="867" y="150"/>
                  </a:lnTo>
                  <a:lnTo>
                    <a:pt x="1004" y="92"/>
                  </a:lnTo>
                  <a:lnTo>
                    <a:pt x="1148" y="46"/>
                  </a:lnTo>
                  <a:lnTo>
                    <a:pt x="1297" y="17"/>
                  </a:lnTo>
                  <a:lnTo>
                    <a:pt x="1453" y="1"/>
                  </a:lnTo>
                  <a:lnTo>
                    <a:pt x="15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 name="Freeform 192"/>
            <p:cNvSpPr>
              <a:spLocks/>
            </p:cNvSpPr>
            <p:nvPr/>
          </p:nvSpPr>
          <p:spPr bwMode="auto">
            <a:xfrm>
              <a:off x="7083425" y="3756025"/>
              <a:ext cx="625475" cy="623888"/>
            </a:xfrm>
            <a:custGeom>
              <a:avLst/>
              <a:gdLst>
                <a:gd name="T0" fmla="*/ 828 w 1574"/>
                <a:gd name="T1" fmla="*/ 1 h 1575"/>
                <a:gd name="T2" fmla="*/ 983 w 1574"/>
                <a:gd name="T3" fmla="*/ 25 h 1575"/>
                <a:gd name="T4" fmla="*/ 1128 w 1574"/>
                <a:gd name="T5" fmla="*/ 78 h 1575"/>
                <a:gd name="T6" fmla="*/ 1258 w 1574"/>
                <a:gd name="T7" fmla="*/ 157 h 1575"/>
                <a:gd name="T8" fmla="*/ 1370 w 1574"/>
                <a:gd name="T9" fmla="*/ 258 h 1575"/>
                <a:gd name="T10" fmla="*/ 1460 w 1574"/>
                <a:gd name="T11" fmla="*/ 379 h 1575"/>
                <a:gd name="T12" fmla="*/ 1526 w 1574"/>
                <a:gd name="T13" fmla="*/ 517 h 1575"/>
                <a:gd name="T14" fmla="*/ 1565 w 1574"/>
                <a:gd name="T15" fmla="*/ 668 h 1575"/>
                <a:gd name="T16" fmla="*/ 1574 w 1574"/>
                <a:gd name="T17" fmla="*/ 788 h 1575"/>
                <a:gd name="T18" fmla="*/ 1565 w 1574"/>
                <a:gd name="T19" fmla="*/ 907 h 1575"/>
                <a:gd name="T20" fmla="*/ 1526 w 1574"/>
                <a:gd name="T21" fmla="*/ 1059 h 1575"/>
                <a:gd name="T22" fmla="*/ 1460 w 1574"/>
                <a:gd name="T23" fmla="*/ 1196 h 1575"/>
                <a:gd name="T24" fmla="*/ 1370 w 1574"/>
                <a:gd name="T25" fmla="*/ 1317 h 1575"/>
                <a:gd name="T26" fmla="*/ 1258 w 1574"/>
                <a:gd name="T27" fmla="*/ 1419 h 1575"/>
                <a:gd name="T28" fmla="*/ 1128 w 1574"/>
                <a:gd name="T29" fmla="*/ 1497 h 1575"/>
                <a:gd name="T30" fmla="*/ 983 w 1574"/>
                <a:gd name="T31" fmla="*/ 1550 h 1575"/>
                <a:gd name="T32" fmla="*/ 828 w 1574"/>
                <a:gd name="T33" fmla="*/ 1574 h 1575"/>
                <a:gd name="T34" fmla="*/ 746 w 1574"/>
                <a:gd name="T35" fmla="*/ 1574 h 1575"/>
                <a:gd name="T36" fmla="*/ 589 w 1574"/>
                <a:gd name="T37" fmla="*/ 1550 h 1575"/>
                <a:gd name="T38" fmla="*/ 445 w 1574"/>
                <a:gd name="T39" fmla="*/ 1497 h 1575"/>
                <a:gd name="T40" fmla="*/ 316 w 1574"/>
                <a:gd name="T41" fmla="*/ 1419 h 1575"/>
                <a:gd name="T42" fmla="*/ 203 w 1574"/>
                <a:gd name="T43" fmla="*/ 1317 h 1575"/>
                <a:gd name="T44" fmla="*/ 112 w 1574"/>
                <a:gd name="T45" fmla="*/ 1196 h 1575"/>
                <a:gd name="T46" fmla="*/ 46 w 1574"/>
                <a:gd name="T47" fmla="*/ 1059 h 1575"/>
                <a:gd name="T48" fmla="*/ 9 w 1574"/>
                <a:gd name="T49" fmla="*/ 907 h 1575"/>
                <a:gd name="T50" fmla="*/ 0 w 1574"/>
                <a:gd name="T51" fmla="*/ 788 h 1575"/>
                <a:gd name="T52" fmla="*/ 9 w 1574"/>
                <a:gd name="T53" fmla="*/ 668 h 1575"/>
                <a:gd name="T54" fmla="*/ 46 w 1574"/>
                <a:gd name="T55" fmla="*/ 517 h 1575"/>
                <a:gd name="T56" fmla="*/ 112 w 1574"/>
                <a:gd name="T57" fmla="*/ 379 h 1575"/>
                <a:gd name="T58" fmla="*/ 203 w 1574"/>
                <a:gd name="T59" fmla="*/ 258 h 1575"/>
                <a:gd name="T60" fmla="*/ 316 w 1574"/>
                <a:gd name="T61" fmla="*/ 157 h 1575"/>
                <a:gd name="T62" fmla="*/ 445 w 1574"/>
                <a:gd name="T63" fmla="*/ 78 h 1575"/>
                <a:gd name="T64" fmla="*/ 589 w 1574"/>
                <a:gd name="T65" fmla="*/ 25 h 1575"/>
                <a:gd name="T66" fmla="*/ 746 w 1574"/>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4" h="1575">
                  <a:moveTo>
                    <a:pt x="786" y="0"/>
                  </a:moveTo>
                  <a:lnTo>
                    <a:pt x="828" y="1"/>
                  </a:lnTo>
                  <a:lnTo>
                    <a:pt x="907" y="9"/>
                  </a:lnTo>
                  <a:lnTo>
                    <a:pt x="983" y="25"/>
                  </a:lnTo>
                  <a:lnTo>
                    <a:pt x="1057" y="48"/>
                  </a:lnTo>
                  <a:lnTo>
                    <a:pt x="1128" y="78"/>
                  </a:lnTo>
                  <a:lnTo>
                    <a:pt x="1195" y="114"/>
                  </a:lnTo>
                  <a:lnTo>
                    <a:pt x="1258" y="157"/>
                  </a:lnTo>
                  <a:lnTo>
                    <a:pt x="1316" y="205"/>
                  </a:lnTo>
                  <a:lnTo>
                    <a:pt x="1370" y="258"/>
                  </a:lnTo>
                  <a:lnTo>
                    <a:pt x="1418" y="316"/>
                  </a:lnTo>
                  <a:lnTo>
                    <a:pt x="1460" y="379"/>
                  </a:lnTo>
                  <a:lnTo>
                    <a:pt x="1497" y="446"/>
                  </a:lnTo>
                  <a:lnTo>
                    <a:pt x="1526" y="517"/>
                  </a:lnTo>
                  <a:lnTo>
                    <a:pt x="1550" y="591"/>
                  </a:lnTo>
                  <a:lnTo>
                    <a:pt x="1565" y="668"/>
                  </a:lnTo>
                  <a:lnTo>
                    <a:pt x="1573" y="747"/>
                  </a:lnTo>
                  <a:lnTo>
                    <a:pt x="1574" y="788"/>
                  </a:lnTo>
                  <a:lnTo>
                    <a:pt x="1573" y="828"/>
                  </a:lnTo>
                  <a:lnTo>
                    <a:pt x="1565" y="907"/>
                  </a:lnTo>
                  <a:lnTo>
                    <a:pt x="1550" y="984"/>
                  </a:lnTo>
                  <a:lnTo>
                    <a:pt x="1526" y="1059"/>
                  </a:lnTo>
                  <a:lnTo>
                    <a:pt x="1497" y="1129"/>
                  </a:lnTo>
                  <a:lnTo>
                    <a:pt x="1460" y="1196"/>
                  </a:lnTo>
                  <a:lnTo>
                    <a:pt x="1418" y="1259"/>
                  </a:lnTo>
                  <a:lnTo>
                    <a:pt x="1370" y="1317"/>
                  </a:lnTo>
                  <a:lnTo>
                    <a:pt x="1316" y="1370"/>
                  </a:lnTo>
                  <a:lnTo>
                    <a:pt x="1258" y="1419"/>
                  </a:lnTo>
                  <a:lnTo>
                    <a:pt x="1195" y="1461"/>
                  </a:lnTo>
                  <a:lnTo>
                    <a:pt x="1128" y="1497"/>
                  </a:lnTo>
                  <a:lnTo>
                    <a:pt x="1057" y="1527"/>
                  </a:lnTo>
                  <a:lnTo>
                    <a:pt x="983" y="1550"/>
                  </a:lnTo>
                  <a:lnTo>
                    <a:pt x="907" y="1566"/>
                  </a:lnTo>
                  <a:lnTo>
                    <a:pt x="828" y="1574"/>
                  </a:lnTo>
                  <a:lnTo>
                    <a:pt x="786" y="1575"/>
                  </a:lnTo>
                  <a:lnTo>
                    <a:pt x="746" y="1574"/>
                  </a:lnTo>
                  <a:lnTo>
                    <a:pt x="667" y="1566"/>
                  </a:lnTo>
                  <a:lnTo>
                    <a:pt x="589" y="1550"/>
                  </a:lnTo>
                  <a:lnTo>
                    <a:pt x="515" y="1527"/>
                  </a:lnTo>
                  <a:lnTo>
                    <a:pt x="445" y="1497"/>
                  </a:lnTo>
                  <a:lnTo>
                    <a:pt x="378" y="1461"/>
                  </a:lnTo>
                  <a:lnTo>
                    <a:pt x="316" y="1419"/>
                  </a:lnTo>
                  <a:lnTo>
                    <a:pt x="257" y="1370"/>
                  </a:lnTo>
                  <a:lnTo>
                    <a:pt x="203" y="1317"/>
                  </a:lnTo>
                  <a:lnTo>
                    <a:pt x="155" y="1259"/>
                  </a:lnTo>
                  <a:lnTo>
                    <a:pt x="112" y="1196"/>
                  </a:lnTo>
                  <a:lnTo>
                    <a:pt x="76" y="1129"/>
                  </a:lnTo>
                  <a:lnTo>
                    <a:pt x="46" y="1059"/>
                  </a:lnTo>
                  <a:lnTo>
                    <a:pt x="24" y="984"/>
                  </a:lnTo>
                  <a:lnTo>
                    <a:pt x="9" y="907"/>
                  </a:lnTo>
                  <a:lnTo>
                    <a:pt x="0" y="828"/>
                  </a:lnTo>
                  <a:lnTo>
                    <a:pt x="0" y="788"/>
                  </a:lnTo>
                  <a:lnTo>
                    <a:pt x="0" y="747"/>
                  </a:lnTo>
                  <a:lnTo>
                    <a:pt x="9" y="668"/>
                  </a:lnTo>
                  <a:lnTo>
                    <a:pt x="24" y="591"/>
                  </a:lnTo>
                  <a:lnTo>
                    <a:pt x="46" y="517"/>
                  </a:lnTo>
                  <a:lnTo>
                    <a:pt x="76" y="446"/>
                  </a:lnTo>
                  <a:lnTo>
                    <a:pt x="112" y="379"/>
                  </a:lnTo>
                  <a:lnTo>
                    <a:pt x="155" y="316"/>
                  </a:lnTo>
                  <a:lnTo>
                    <a:pt x="203" y="258"/>
                  </a:lnTo>
                  <a:lnTo>
                    <a:pt x="257" y="205"/>
                  </a:lnTo>
                  <a:lnTo>
                    <a:pt x="316" y="157"/>
                  </a:lnTo>
                  <a:lnTo>
                    <a:pt x="378" y="114"/>
                  </a:lnTo>
                  <a:lnTo>
                    <a:pt x="445" y="78"/>
                  </a:lnTo>
                  <a:lnTo>
                    <a:pt x="515" y="48"/>
                  </a:lnTo>
                  <a:lnTo>
                    <a:pt x="589" y="25"/>
                  </a:lnTo>
                  <a:lnTo>
                    <a:pt x="667" y="9"/>
                  </a:lnTo>
                  <a:lnTo>
                    <a:pt x="746" y="1"/>
                  </a:lnTo>
                  <a:lnTo>
                    <a:pt x="7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lgn="ctr"/>
              <a:r>
                <a:rPr lang="en-US" b="1" dirty="0" smtClean="0">
                  <a:solidFill>
                    <a:srgbClr val="F39C11"/>
                  </a:solidFill>
                </a:rPr>
                <a:t>2018</a:t>
              </a:r>
              <a:endParaRPr lang="en-US" b="1" dirty="0">
                <a:solidFill>
                  <a:srgbClr val="F39C11"/>
                </a:solidFill>
              </a:endParaRPr>
            </a:p>
          </p:txBody>
        </p:sp>
      </p:grpSp>
      <p:grpSp>
        <p:nvGrpSpPr>
          <p:cNvPr id="6" name="Group 4"/>
          <p:cNvGrpSpPr/>
          <p:nvPr/>
        </p:nvGrpSpPr>
        <p:grpSpPr>
          <a:xfrm>
            <a:off x="4815018" y="2343812"/>
            <a:ext cx="1739328" cy="1739328"/>
            <a:chOff x="7586663" y="2187575"/>
            <a:chExt cx="1697038" cy="1697038"/>
          </a:xfrm>
          <a:solidFill>
            <a:srgbClr val="E84C3D"/>
          </a:solidFill>
        </p:grpSpPr>
        <p:sp>
          <p:nvSpPr>
            <p:cNvPr id="7" name="Freeform 184"/>
            <p:cNvSpPr>
              <a:spLocks/>
            </p:cNvSpPr>
            <p:nvPr/>
          </p:nvSpPr>
          <p:spPr bwMode="auto">
            <a:xfrm>
              <a:off x="7586663" y="2982913"/>
              <a:ext cx="901700" cy="901700"/>
            </a:xfrm>
            <a:custGeom>
              <a:avLst/>
              <a:gdLst>
                <a:gd name="T0" fmla="*/ 984 w 2272"/>
                <a:gd name="T1" fmla="*/ 2272 h 2272"/>
                <a:gd name="T2" fmla="*/ 959 w 2272"/>
                <a:gd name="T3" fmla="*/ 2191 h 2272"/>
                <a:gd name="T4" fmla="*/ 928 w 2272"/>
                <a:gd name="T5" fmla="*/ 2033 h 2272"/>
                <a:gd name="T6" fmla="*/ 919 w 2272"/>
                <a:gd name="T7" fmla="*/ 1881 h 2272"/>
                <a:gd name="T8" fmla="*/ 931 w 2272"/>
                <a:gd name="T9" fmla="*/ 1734 h 2272"/>
                <a:gd name="T10" fmla="*/ 961 w 2272"/>
                <a:gd name="T11" fmla="*/ 1597 h 2272"/>
                <a:gd name="T12" fmla="*/ 1009 w 2272"/>
                <a:gd name="T13" fmla="*/ 1469 h 2272"/>
                <a:gd name="T14" fmla="*/ 1072 w 2272"/>
                <a:gd name="T15" fmla="*/ 1351 h 2272"/>
                <a:gd name="T16" fmla="*/ 1151 w 2272"/>
                <a:gd name="T17" fmla="*/ 1245 h 2272"/>
                <a:gd name="T18" fmla="*/ 1246 w 2272"/>
                <a:gd name="T19" fmla="*/ 1151 h 2272"/>
                <a:gd name="T20" fmla="*/ 1352 w 2272"/>
                <a:gd name="T21" fmla="*/ 1072 h 2272"/>
                <a:gd name="T22" fmla="*/ 1470 w 2272"/>
                <a:gd name="T23" fmla="*/ 1007 h 2272"/>
                <a:gd name="T24" fmla="*/ 1598 w 2272"/>
                <a:gd name="T25" fmla="*/ 961 h 2272"/>
                <a:gd name="T26" fmla="*/ 1736 w 2272"/>
                <a:gd name="T27" fmla="*/ 930 h 2272"/>
                <a:gd name="T28" fmla="*/ 1881 w 2272"/>
                <a:gd name="T29" fmla="*/ 919 h 2272"/>
                <a:gd name="T30" fmla="*/ 2034 w 2272"/>
                <a:gd name="T31" fmla="*/ 928 h 2272"/>
                <a:gd name="T32" fmla="*/ 2192 w 2272"/>
                <a:gd name="T33" fmla="*/ 958 h 2272"/>
                <a:gd name="T34" fmla="*/ 2272 w 2272"/>
                <a:gd name="T35" fmla="*/ 983 h 2272"/>
                <a:gd name="T36" fmla="*/ 1290 w 2272"/>
                <a:gd name="T37" fmla="*/ 0 h 2272"/>
                <a:gd name="T38" fmla="*/ 1314 w 2272"/>
                <a:gd name="T39" fmla="*/ 81 h 2272"/>
                <a:gd name="T40" fmla="*/ 1344 w 2272"/>
                <a:gd name="T41" fmla="*/ 239 h 2272"/>
                <a:gd name="T42" fmla="*/ 1353 w 2272"/>
                <a:gd name="T43" fmla="*/ 392 h 2272"/>
                <a:gd name="T44" fmla="*/ 1343 w 2272"/>
                <a:gd name="T45" fmla="*/ 537 h 2272"/>
                <a:gd name="T46" fmla="*/ 1313 w 2272"/>
                <a:gd name="T47" fmla="*/ 674 h 2272"/>
                <a:gd name="T48" fmla="*/ 1265 w 2272"/>
                <a:gd name="T49" fmla="*/ 804 h 2272"/>
                <a:gd name="T50" fmla="*/ 1200 w 2272"/>
                <a:gd name="T51" fmla="*/ 922 h 2272"/>
                <a:gd name="T52" fmla="*/ 1121 w 2272"/>
                <a:gd name="T53" fmla="*/ 1028 h 2272"/>
                <a:gd name="T54" fmla="*/ 1028 w 2272"/>
                <a:gd name="T55" fmla="*/ 1121 h 2272"/>
                <a:gd name="T56" fmla="*/ 922 w 2272"/>
                <a:gd name="T57" fmla="*/ 1200 h 2272"/>
                <a:gd name="T58" fmla="*/ 804 w 2272"/>
                <a:gd name="T59" fmla="*/ 1264 h 2272"/>
                <a:gd name="T60" fmla="*/ 675 w 2272"/>
                <a:gd name="T61" fmla="*/ 1312 h 2272"/>
                <a:gd name="T62" fmla="*/ 538 w 2272"/>
                <a:gd name="T63" fmla="*/ 1342 h 2272"/>
                <a:gd name="T64" fmla="*/ 392 w 2272"/>
                <a:gd name="T65" fmla="*/ 1353 h 2272"/>
                <a:gd name="T66" fmla="*/ 240 w 2272"/>
                <a:gd name="T67" fmla="*/ 1344 h 2272"/>
                <a:gd name="T68" fmla="*/ 82 w 2272"/>
                <a:gd name="T69" fmla="*/ 1313 h 2272"/>
                <a:gd name="T70" fmla="*/ 0 w 2272"/>
                <a:gd name="T71" fmla="*/ 1289 h 2272"/>
                <a:gd name="T72" fmla="*/ 984 w 2272"/>
                <a:gd name="T73" fmla="*/ 2272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2" h="2272">
                  <a:moveTo>
                    <a:pt x="984" y="2272"/>
                  </a:moveTo>
                  <a:lnTo>
                    <a:pt x="959" y="2191"/>
                  </a:lnTo>
                  <a:lnTo>
                    <a:pt x="928" y="2033"/>
                  </a:lnTo>
                  <a:lnTo>
                    <a:pt x="919" y="1881"/>
                  </a:lnTo>
                  <a:lnTo>
                    <a:pt x="931" y="1734"/>
                  </a:lnTo>
                  <a:lnTo>
                    <a:pt x="961" y="1597"/>
                  </a:lnTo>
                  <a:lnTo>
                    <a:pt x="1009" y="1469"/>
                  </a:lnTo>
                  <a:lnTo>
                    <a:pt x="1072" y="1351"/>
                  </a:lnTo>
                  <a:lnTo>
                    <a:pt x="1151" y="1245"/>
                  </a:lnTo>
                  <a:lnTo>
                    <a:pt x="1246" y="1151"/>
                  </a:lnTo>
                  <a:lnTo>
                    <a:pt x="1352" y="1072"/>
                  </a:lnTo>
                  <a:lnTo>
                    <a:pt x="1470" y="1007"/>
                  </a:lnTo>
                  <a:lnTo>
                    <a:pt x="1598" y="961"/>
                  </a:lnTo>
                  <a:lnTo>
                    <a:pt x="1736" y="930"/>
                  </a:lnTo>
                  <a:lnTo>
                    <a:pt x="1881" y="919"/>
                  </a:lnTo>
                  <a:lnTo>
                    <a:pt x="2034" y="928"/>
                  </a:lnTo>
                  <a:lnTo>
                    <a:pt x="2192" y="958"/>
                  </a:lnTo>
                  <a:lnTo>
                    <a:pt x="2272" y="983"/>
                  </a:lnTo>
                  <a:lnTo>
                    <a:pt x="1290" y="0"/>
                  </a:lnTo>
                  <a:lnTo>
                    <a:pt x="1314" y="81"/>
                  </a:lnTo>
                  <a:lnTo>
                    <a:pt x="1344" y="239"/>
                  </a:lnTo>
                  <a:lnTo>
                    <a:pt x="1353" y="392"/>
                  </a:lnTo>
                  <a:lnTo>
                    <a:pt x="1343" y="537"/>
                  </a:lnTo>
                  <a:lnTo>
                    <a:pt x="1313" y="674"/>
                  </a:lnTo>
                  <a:lnTo>
                    <a:pt x="1265" y="804"/>
                  </a:lnTo>
                  <a:lnTo>
                    <a:pt x="1200" y="922"/>
                  </a:lnTo>
                  <a:lnTo>
                    <a:pt x="1121" y="1028"/>
                  </a:lnTo>
                  <a:lnTo>
                    <a:pt x="1028" y="1121"/>
                  </a:lnTo>
                  <a:lnTo>
                    <a:pt x="922" y="1200"/>
                  </a:lnTo>
                  <a:lnTo>
                    <a:pt x="804" y="1264"/>
                  </a:lnTo>
                  <a:lnTo>
                    <a:pt x="675" y="1312"/>
                  </a:lnTo>
                  <a:lnTo>
                    <a:pt x="538" y="1342"/>
                  </a:lnTo>
                  <a:lnTo>
                    <a:pt x="392" y="1353"/>
                  </a:lnTo>
                  <a:lnTo>
                    <a:pt x="240" y="1344"/>
                  </a:lnTo>
                  <a:lnTo>
                    <a:pt x="82" y="1313"/>
                  </a:lnTo>
                  <a:lnTo>
                    <a:pt x="0" y="1289"/>
                  </a:lnTo>
                  <a:lnTo>
                    <a:pt x="984" y="22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 name="Freeform 193"/>
            <p:cNvSpPr>
              <a:spLocks/>
            </p:cNvSpPr>
            <p:nvPr/>
          </p:nvSpPr>
          <p:spPr bwMode="auto">
            <a:xfrm>
              <a:off x="8069263" y="2187575"/>
              <a:ext cx="1214438" cy="1214438"/>
            </a:xfrm>
            <a:custGeom>
              <a:avLst/>
              <a:gdLst>
                <a:gd name="T0" fmla="*/ 1451 w 3061"/>
                <a:gd name="T1" fmla="*/ 2 h 3062"/>
                <a:gd name="T2" fmla="*/ 1148 w 3061"/>
                <a:gd name="T3" fmla="*/ 47 h 3062"/>
                <a:gd name="T4" fmla="*/ 867 w 3061"/>
                <a:gd name="T5" fmla="*/ 151 h 3062"/>
                <a:gd name="T6" fmla="*/ 614 w 3061"/>
                <a:gd name="T7" fmla="*/ 304 h 3062"/>
                <a:gd name="T8" fmla="*/ 398 w 3061"/>
                <a:gd name="T9" fmla="*/ 501 h 3062"/>
                <a:gd name="T10" fmla="*/ 221 w 3061"/>
                <a:gd name="T11" fmla="*/ 737 h 3062"/>
                <a:gd name="T12" fmla="*/ 92 w 3061"/>
                <a:gd name="T13" fmla="*/ 1005 h 3062"/>
                <a:gd name="T14" fmla="*/ 17 w 3061"/>
                <a:gd name="T15" fmla="*/ 1298 h 3062"/>
                <a:gd name="T16" fmla="*/ 0 w 3061"/>
                <a:gd name="T17" fmla="*/ 1531 h 3062"/>
                <a:gd name="T18" fmla="*/ 17 w 3061"/>
                <a:gd name="T19" fmla="*/ 1764 h 3062"/>
                <a:gd name="T20" fmla="*/ 92 w 3061"/>
                <a:gd name="T21" fmla="*/ 2057 h 3062"/>
                <a:gd name="T22" fmla="*/ 221 w 3061"/>
                <a:gd name="T23" fmla="*/ 2326 h 3062"/>
                <a:gd name="T24" fmla="*/ 398 w 3061"/>
                <a:gd name="T25" fmla="*/ 2560 h 3062"/>
                <a:gd name="T26" fmla="*/ 614 w 3061"/>
                <a:gd name="T27" fmla="*/ 2759 h 3062"/>
                <a:gd name="T28" fmla="*/ 867 w 3061"/>
                <a:gd name="T29" fmla="*/ 2912 h 3062"/>
                <a:gd name="T30" fmla="*/ 1148 w 3061"/>
                <a:gd name="T31" fmla="*/ 3014 h 3062"/>
                <a:gd name="T32" fmla="*/ 1451 w 3061"/>
                <a:gd name="T33" fmla="*/ 3061 h 3062"/>
                <a:gd name="T34" fmla="*/ 1609 w 3061"/>
                <a:gd name="T35" fmla="*/ 3061 h 3062"/>
                <a:gd name="T36" fmla="*/ 1914 w 3061"/>
                <a:gd name="T37" fmla="*/ 3014 h 3062"/>
                <a:gd name="T38" fmla="*/ 2195 w 3061"/>
                <a:gd name="T39" fmla="*/ 2912 h 3062"/>
                <a:gd name="T40" fmla="*/ 2447 w 3061"/>
                <a:gd name="T41" fmla="*/ 2759 h 3062"/>
                <a:gd name="T42" fmla="*/ 2664 w 3061"/>
                <a:gd name="T43" fmla="*/ 2560 h 3062"/>
                <a:gd name="T44" fmla="*/ 2841 w 3061"/>
                <a:gd name="T45" fmla="*/ 2326 h 3062"/>
                <a:gd name="T46" fmla="*/ 2969 w 3061"/>
                <a:gd name="T47" fmla="*/ 2057 h 3062"/>
                <a:gd name="T48" fmla="*/ 3044 w 3061"/>
                <a:gd name="T49" fmla="*/ 1764 h 3062"/>
                <a:gd name="T50" fmla="*/ 3061 w 3061"/>
                <a:gd name="T51" fmla="*/ 1531 h 3062"/>
                <a:gd name="T52" fmla="*/ 3044 w 3061"/>
                <a:gd name="T53" fmla="*/ 1298 h 3062"/>
                <a:gd name="T54" fmla="*/ 2969 w 3061"/>
                <a:gd name="T55" fmla="*/ 1005 h 3062"/>
                <a:gd name="T56" fmla="*/ 2841 w 3061"/>
                <a:gd name="T57" fmla="*/ 737 h 3062"/>
                <a:gd name="T58" fmla="*/ 2664 w 3061"/>
                <a:gd name="T59" fmla="*/ 501 h 3062"/>
                <a:gd name="T60" fmla="*/ 2447 w 3061"/>
                <a:gd name="T61" fmla="*/ 304 h 3062"/>
                <a:gd name="T62" fmla="*/ 2195 w 3061"/>
                <a:gd name="T63" fmla="*/ 151 h 3062"/>
                <a:gd name="T64" fmla="*/ 1914 w 3061"/>
                <a:gd name="T65" fmla="*/ 47 h 3062"/>
                <a:gd name="T66" fmla="*/ 1609 w 3061"/>
                <a:gd name="T67" fmla="*/ 2 h 3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61" h="3062">
                  <a:moveTo>
                    <a:pt x="1530" y="0"/>
                  </a:moveTo>
                  <a:lnTo>
                    <a:pt x="1451" y="2"/>
                  </a:lnTo>
                  <a:lnTo>
                    <a:pt x="1297" y="17"/>
                  </a:lnTo>
                  <a:lnTo>
                    <a:pt x="1148" y="47"/>
                  </a:lnTo>
                  <a:lnTo>
                    <a:pt x="1004" y="92"/>
                  </a:lnTo>
                  <a:lnTo>
                    <a:pt x="867" y="151"/>
                  </a:lnTo>
                  <a:lnTo>
                    <a:pt x="737" y="221"/>
                  </a:lnTo>
                  <a:lnTo>
                    <a:pt x="614" y="304"/>
                  </a:lnTo>
                  <a:lnTo>
                    <a:pt x="501" y="397"/>
                  </a:lnTo>
                  <a:lnTo>
                    <a:pt x="398" y="501"/>
                  </a:lnTo>
                  <a:lnTo>
                    <a:pt x="303" y="615"/>
                  </a:lnTo>
                  <a:lnTo>
                    <a:pt x="221" y="737"/>
                  </a:lnTo>
                  <a:lnTo>
                    <a:pt x="150" y="868"/>
                  </a:lnTo>
                  <a:lnTo>
                    <a:pt x="92" y="1005"/>
                  </a:lnTo>
                  <a:lnTo>
                    <a:pt x="48" y="1148"/>
                  </a:lnTo>
                  <a:lnTo>
                    <a:pt x="17" y="1298"/>
                  </a:lnTo>
                  <a:lnTo>
                    <a:pt x="1" y="1452"/>
                  </a:lnTo>
                  <a:lnTo>
                    <a:pt x="0" y="1531"/>
                  </a:lnTo>
                  <a:lnTo>
                    <a:pt x="1" y="1610"/>
                  </a:lnTo>
                  <a:lnTo>
                    <a:pt x="17" y="1764"/>
                  </a:lnTo>
                  <a:lnTo>
                    <a:pt x="48" y="1914"/>
                  </a:lnTo>
                  <a:lnTo>
                    <a:pt x="92" y="2057"/>
                  </a:lnTo>
                  <a:lnTo>
                    <a:pt x="150" y="2195"/>
                  </a:lnTo>
                  <a:lnTo>
                    <a:pt x="221" y="2326"/>
                  </a:lnTo>
                  <a:lnTo>
                    <a:pt x="303" y="2448"/>
                  </a:lnTo>
                  <a:lnTo>
                    <a:pt x="398" y="2560"/>
                  </a:lnTo>
                  <a:lnTo>
                    <a:pt x="501" y="2664"/>
                  </a:lnTo>
                  <a:lnTo>
                    <a:pt x="614" y="2759"/>
                  </a:lnTo>
                  <a:lnTo>
                    <a:pt x="737" y="2840"/>
                  </a:lnTo>
                  <a:lnTo>
                    <a:pt x="867" y="2912"/>
                  </a:lnTo>
                  <a:lnTo>
                    <a:pt x="1004" y="2970"/>
                  </a:lnTo>
                  <a:lnTo>
                    <a:pt x="1148" y="3014"/>
                  </a:lnTo>
                  <a:lnTo>
                    <a:pt x="1297" y="3045"/>
                  </a:lnTo>
                  <a:lnTo>
                    <a:pt x="1451" y="3061"/>
                  </a:lnTo>
                  <a:lnTo>
                    <a:pt x="1530" y="3062"/>
                  </a:lnTo>
                  <a:lnTo>
                    <a:pt x="1609" y="3061"/>
                  </a:lnTo>
                  <a:lnTo>
                    <a:pt x="1764" y="3045"/>
                  </a:lnTo>
                  <a:lnTo>
                    <a:pt x="1914" y="3014"/>
                  </a:lnTo>
                  <a:lnTo>
                    <a:pt x="2058" y="2970"/>
                  </a:lnTo>
                  <a:lnTo>
                    <a:pt x="2195" y="2912"/>
                  </a:lnTo>
                  <a:lnTo>
                    <a:pt x="2325" y="2840"/>
                  </a:lnTo>
                  <a:lnTo>
                    <a:pt x="2447" y="2759"/>
                  </a:lnTo>
                  <a:lnTo>
                    <a:pt x="2561" y="2664"/>
                  </a:lnTo>
                  <a:lnTo>
                    <a:pt x="2664" y="2560"/>
                  </a:lnTo>
                  <a:lnTo>
                    <a:pt x="2758" y="2448"/>
                  </a:lnTo>
                  <a:lnTo>
                    <a:pt x="2841" y="2326"/>
                  </a:lnTo>
                  <a:lnTo>
                    <a:pt x="2911" y="2195"/>
                  </a:lnTo>
                  <a:lnTo>
                    <a:pt x="2969" y="2057"/>
                  </a:lnTo>
                  <a:lnTo>
                    <a:pt x="3014" y="1914"/>
                  </a:lnTo>
                  <a:lnTo>
                    <a:pt x="3044" y="1764"/>
                  </a:lnTo>
                  <a:lnTo>
                    <a:pt x="3060" y="1610"/>
                  </a:lnTo>
                  <a:lnTo>
                    <a:pt x="3061" y="1531"/>
                  </a:lnTo>
                  <a:lnTo>
                    <a:pt x="3060" y="1452"/>
                  </a:lnTo>
                  <a:lnTo>
                    <a:pt x="3044" y="1298"/>
                  </a:lnTo>
                  <a:lnTo>
                    <a:pt x="3014" y="1148"/>
                  </a:lnTo>
                  <a:lnTo>
                    <a:pt x="2969" y="1005"/>
                  </a:lnTo>
                  <a:lnTo>
                    <a:pt x="2911" y="868"/>
                  </a:lnTo>
                  <a:lnTo>
                    <a:pt x="2841" y="737"/>
                  </a:lnTo>
                  <a:lnTo>
                    <a:pt x="2758" y="615"/>
                  </a:lnTo>
                  <a:lnTo>
                    <a:pt x="2664" y="501"/>
                  </a:lnTo>
                  <a:lnTo>
                    <a:pt x="2561" y="397"/>
                  </a:lnTo>
                  <a:lnTo>
                    <a:pt x="2447" y="304"/>
                  </a:lnTo>
                  <a:lnTo>
                    <a:pt x="2325" y="221"/>
                  </a:lnTo>
                  <a:lnTo>
                    <a:pt x="2195" y="151"/>
                  </a:lnTo>
                  <a:lnTo>
                    <a:pt x="2058" y="92"/>
                  </a:lnTo>
                  <a:lnTo>
                    <a:pt x="1914" y="47"/>
                  </a:lnTo>
                  <a:lnTo>
                    <a:pt x="1764" y="17"/>
                  </a:lnTo>
                  <a:lnTo>
                    <a:pt x="1609" y="2"/>
                  </a:lnTo>
                  <a:lnTo>
                    <a:pt x="15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 name="Freeform 194"/>
            <p:cNvSpPr>
              <a:spLocks/>
            </p:cNvSpPr>
            <p:nvPr/>
          </p:nvSpPr>
          <p:spPr bwMode="auto">
            <a:xfrm>
              <a:off x="8364538" y="2482850"/>
              <a:ext cx="623888" cy="623888"/>
            </a:xfrm>
            <a:custGeom>
              <a:avLst/>
              <a:gdLst>
                <a:gd name="T0" fmla="*/ 746 w 1574"/>
                <a:gd name="T1" fmla="*/ 1 h 1575"/>
                <a:gd name="T2" fmla="*/ 589 w 1574"/>
                <a:gd name="T3" fmla="*/ 25 h 1575"/>
                <a:gd name="T4" fmla="*/ 446 w 1574"/>
                <a:gd name="T5" fmla="*/ 78 h 1575"/>
                <a:gd name="T6" fmla="*/ 316 w 1574"/>
                <a:gd name="T7" fmla="*/ 157 h 1575"/>
                <a:gd name="T8" fmla="*/ 203 w 1574"/>
                <a:gd name="T9" fmla="*/ 258 h 1575"/>
                <a:gd name="T10" fmla="*/ 114 w 1574"/>
                <a:gd name="T11" fmla="*/ 380 h 1575"/>
                <a:gd name="T12" fmla="*/ 46 w 1574"/>
                <a:gd name="T13" fmla="*/ 517 h 1575"/>
                <a:gd name="T14" fmla="*/ 9 w 1574"/>
                <a:gd name="T15" fmla="*/ 668 h 1575"/>
                <a:gd name="T16" fmla="*/ 0 w 1574"/>
                <a:gd name="T17" fmla="*/ 788 h 1575"/>
                <a:gd name="T18" fmla="*/ 9 w 1574"/>
                <a:gd name="T19" fmla="*/ 907 h 1575"/>
                <a:gd name="T20" fmla="*/ 46 w 1574"/>
                <a:gd name="T21" fmla="*/ 1059 h 1575"/>
                <a:gd name="T22" fmla="*/ 114 w 1574"/>
                <a:gd name="T23" fmla="*/ 1196 h 1575"/>
                <a:gd name="T24" fmla="*/ 203 w 1574"/>
                <a:gd name="T25" fmla="*/ 1317 h 1575"/>
                <a:gd name="T26" fmla="*/ 316 w 1574"/>
                <a:gd name="T27" fmla="*/ 1419 h 1575"/>
                <a:gd name="T28" fmla="*/ 446 w 1574"/>
                <a:gd name="T29" fmla="*/ 1498 h 1575"/>
                <a:gd name="T30" fmla="*/ 589 w 1574"/>
                <a:gd name="T31" fmla="*/ 1550 h 1575"/>
                <a:gd name="T32" fmla="*/ 746 w 1574"/>
                <a:gd name="T33" fmla="*/ 1575 h 1575"/>
                <a:gd name="T34" fmla="*/ 828 w 1574"/>
                <a:gd name="T35" fmla="*/ 1575 h 1575"/>
                <a:gd name="T36" fmla="*/ 983 w 1574"/>
                <a:gd name="T37" fmla="*/ 1550 h 1575"/>
                <a:gd name="T38" fmla="*/ 1129 w 1574"/>
                <a:gd name="T39" fmla="*/ 1498 h 1575"/>
                <a:gd name="T40" fmla="*/ 1258 w 1574"/>
                <a:gd name="T41" fmla="*/ 1419 h 1575"/>
                <a:gd name="T42" fmla="*/ 1370 w 1574"/>
                <a:gd name="T43" fmla="*/ 1317 h 1575"/>
                <a:gd name="T44" fmla="*/ 1460 w 1574"/>
                <a:gd name="T45" fmla="*/ 1196 h 1575"/>
                <a:gd name="T46" fmla="*/ 1526 w 1574"/>
                <a:gd name="T47" fmla="*/ 1059 h 1575"/>
                <a:gd name="T48" fmla="*/ 1565 w 1574"/>
                <a:gd name="T49" fmla="*/ 907 h 1575"/>
                <a:gd name="T50" fmla="*/ 1574 w 1574"/>
                <a:gd name="T51" fmla="*/ 788 h 1575"/>
                <a:gd name="T52" fmla="*/ 1565 w 1574"/>
                <a:gd name="T53" fmla="*/ 668 h 1575"/>
                <a:gd name="T54" fmla="*/ 1526 w 1574"/>
                <a:gd name="T55" fmla="*/ 517 h 1575"/>
                <a:gd name="T56" fmla="*/ 1460 w 1574"/>
                <a:gd name="T57" fmla="*/ 380 h 1575"/>
                <a:gd name="T58" fmla="*/ 1370 w 1574"/>
                <a:gd name="T59" fmla="*/ 258 h 1575"/>
                <a:gd name="T60" fmla="*/ 1258 w 1574"/>
                <a:gd name="T61" fmla="*/ 157 h 1575"/>
                <a:gd name="T62" fmla="*/ 1129 w 1574"/>
                <a:gd name="T63" fmla="*/ 78 h 1575"/>
                <a:gd name="T64" fmla="*/ 983 w 1574"/>
                <a:gd name="T65" fmla="*/ 25 h 1575"/>
                <a:gd name="T66" fmla="*/ 828 w 1574"/>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4" h="1575">
                  <a:moveTo>
                    <a:pt x="786" y="0"/>
                  </a:moveTo>
                  <a:lnTo>
                    <a:pt x="746" y="1"/>
                  </a:lnTo>
                  <a:lnTo>
                    <a:pt x="667" y="9"/>
                  </a:lnTo>
                  <a:lnTo>
                    <a:pt x="589" y="25"/>
                  </a:lnTo>
                  <a:lnTo>
                    <a:pt x="515" y="48"/>
                  </a:lnTo>
                  <a:lnTo>
                    <a:pt x="446" y="78"/>
                  </a:lnTo>
                  <a:lnTo>
                    <a:pt x="378" y="114"/>
                  </a:lnTo>
                  <a:lnTo>
                    <a:pt x="316" y="157"/>
                  </a:lnTo>
                  <a:lnTo>
                    <a:pt x="258" y="205"/>
                  </a:lnTo>
                  <a:lnTo>
                    <a:pt x="203" y="258"/>
                  </a:lnTo>
                  <a:lnTo>
                    <a:pt x="155" y="316"/>
                  </a:lnTo>
                  <a:lnTo>
                    <a:pt x="114" y="380"/>
                  </a:lnTo>
                  <a:lnTo>
                    <a:pt x="77" y="446"/>
                  </a:lnTo>
                  <a:lnTo>
                    <a:pt x="46" y="517"/>
                  </a:lnTo>
                  <a:lnTo>
                    <a:pt x="24" y="591"/>
                  </a:lnTo>
                  <a:lnTo>
                    <a:pt x="9" y="668"/>
                  </a:lnTo>
                  <a:lnTo>
                    <a:pt x="0" y="748"/>
                  </a:lnTo>
                  <a:lnTo>
                    <a:pt x="0" y="788"/>
                  </a:lnTo>
                  <a:lnTo>
                    <a:pt x="0" y="828"/>
                  </a:lnTo>
                  <a:lnTo>
                    <a:pt x="9" y="907"/>
                  </a:lnTo>
                  <a:lnTo>
                    <a:pt x="24" y="985"/>
                  </a:lnTo>
                  <a:lnTo>
                    <a:pt x="46" y="1059"/>
                  </a:lnTo>
                  <a:lnTo>
                    <a:pt x="77" y="1129"/>
                  </a:lnTo>
                  <a:lnTo>
                    <a:pt x="114" y="1196"/>
                  </a:lnTo>
                  <a:lnTo>
                    <a:pt x="155" y="1259"/>
                  </a:lnTo>
                  <a:lnTo>
                    <a:pt x="203" y="1317"/>
                  </a:lnTo>
                  <a:lnTo>
                    <a:pt x="258" y="1371"/>
                  </a:lnTo>
                  <a:lnTo>
                    <a:pt x="316" y="1419"/>
                  </a:lnTo>
                  <a:lnTo>
                    <a:pt x="378" y="1462"/>
                  </a:lnTo>
                  <a:lnTo>
                    <a:pt x="446" y="1498"/>
                  </a:lnTo>
                  <a:lnTo>
                    <a:pt x="515" y="1528"/>
                  </a:lnTo>
                  <a:lnTo>
                    <a:pt x="589" y="1550"/>
                  </a:lnTo>
                  <a:lnTo>
                    <a:pt x="667" y="1567"/>
                  </a:lnTo>
                  <a:lnTo>
                    <a:pt x="746" y="1575"/>
                  </a:lnTo>
                  <a:lnTo>
                    <a:pt x="786" y="1575"/>
                  </a:lnTo>
                  <a:lnTo>
                    <a:pt x="828" y="1575"/>
                  </a:lnTo>
                  <a:lnTo>
                    <a:pt x="907" y="1567"/>
                  </a:lnTo>
                  <a:lnTo>
                    <a:pt x="983" y="1550"/>
                  </a:lnTo>
                  <a:lnTo>
                    <a:pt x="1057" y="1528"/>
                  </a:lnTo>
                  <a:lnTo>
                    <a:pt x="1129" y="1498"/>
                  </a:lnTo>
                  <a:lnTo>
                    <a:pt x="1195" y="1462"/>
                  </a:lnTo>
                  <a:lnTo>
                    <a:pt x="1258" y="1419"/>
                  </a:lnTo>
                  <a:lnTo>
                    <a:pt x="1317" y="1371"/>
                  </a:lnTo>
                  <a:lnTo>
                    <a:pt x="1370" y="1317"/>
                  </a:lnTo>
                  <a:lnTo>
                    <a:pt x="1418" y="1259"/>
                  </a:lnTo>
                  <a:lnTo>
                    <a:pt x="1460" y="1196"/>
                  </a:lnTo>
                  <a:lnTo>
                    <a:pt x="1497" y="1129"/>
                  </a:lnTo>
                  <a:lnTo>
                    <a:pt x="1526" y="1059"/>
                  </a:lnTo>
                  <a:lnTo>
                    <a:pt x="1550" y="985"/>
                  </a:lnTo>
                  <a:lnTo>
                    <a:pt x="1565" y="907"/>
                  </a:lnTo>
                  <a:lnTo>
                    <a:pt x="1573" y="828"/>
                  </a:lnTo>
                  <a:lnTo>
                    <a:pt x="1574" y="788"/>
                  </a:lnTo>
                  <a:lnTo>
                    <a:pt x="1573" y="748"/>
                  </a:lnTo>
                  <a:lnTo>
                    <a:pt x="1565" y="668"/>
                  </a:lnTo>
                  <a:lnTo>
                    <a:pt x="1550" y="591"/>
                  </a:lnTo>
                  <a:lnTo>
                    <a:pt x="1526" y="517"/>
                  </a:lnTo>
                  <a:lnTo>
                    <a:pt x="1497" y="446"/>
                  </a:lnTo>
                  <a:lnTo>
                    <a:pt x="1460" y="380"/>
                  </a:lnTo>
                  <a:lnTo>
                    <a:pt x="1418" y="316"/>
                  </a:lnTo>
                  <a:lnTo>
                    <a:pt x="1370" y="258"/>
                  </a:lnTo>
                  <a:lnTo>
                    <a:pt x="1317" y="205"/>
                  </a:lnTo>
                  <a:lnTo>
                    <a:pt x="1258" y="157"/>
                  </a:lnTo>
                  <a:lnTo>
                    <a:pt x="1195" y="114"/>
                  </a:lnTo>
                  <a:lnTo>
                    <a:pt x="1129" y="78"/>
                  </a:lnTo>
                  <a:lnTo>
                    <a:pt x="1057" y="48"/>
                  </a:lnTo>
                  <a:lnTo>
                    <a:pt x="983" y="25"/>
                  </a:lnTo>
                  <a:lnTo>
                    <a:pt x="907" y="9"/>
                  </a:lnTo>
                  <a:lnTo>
                    <a:pt x="828" y="1"/>
                  </a:lnTo>
                  <a:lnTo>
                    <a:pt x="7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lgn="ctr"/>
              <a:r>
                <a:rPr lang="en-US" b="1" dirty="0" smtClean="0">
                  <a:solidFill>
                    <a:srgbClr val="E84C3D"/>
                  </a:solidFill>
                </a:rPr>
                <a:t>2015</a:t>
              </a:r>
              <a:endParaRPr lang="en-US" b="1" dirty="0">
                <a:solidFill>
                  <a:srgbClr val="E84C3D"/>
                </a:solidFill>
              </a:endParaRPr>
            </a:p>
          </p:txBody>
        </p:sp>
      </p:grpSp>
      <p:grpSp>
        <p:nvGrpSpPr>
          <p:cNvPr id="10" name="Group 3"/>
          <p:cNvGrpSpPr/>
          <p:nvPr/>
        </p:nvGrpSpPr>
        <p:grpSpPr>
          <a:xfrm>
            <a:off x="3506861" y="3158970"/>
            <a:ext cx="1739328" cy="1739328"/>
            <a:chOff x="6310313" y="2982913"/>
            <a:chExt cx="1697038" cy="1697038"/>
          </a:xfrm>
          <a:solidFill>
            <a:srgbClr val="27AE61"/>
          </a:solidFill>
        </p:grpSpPr>
        <p:sp>
          <p:nvSpPr>
            <p:cNvPr id="11" name="Freeform 183"/>
            <p:cNvSpPr>
              <a:spLocks/>
            </p:cNvSpPr>
            <p:nvPr/>
          </p:nvSpPr>
          <p:spPr bwMode="auto">
            <a:xfrm>
              <a:off x="6310313" y="2982913"/>
              <a:ext cx="901700" cy="901700"/>
            </a:xfrm>
            <a:custGeom>
              <a:avLst/>
              <a:gdLst>
                <a:gd name="T0" fmla="*/ 1288 w 2271"/>
                <a:gd name="T1" fmla="*/ 2272 h 2272"/>
                <a:gd name="T2" fmla="*/ 1313 w 2271"/>
                <a:gd name="T3" fmla="*/ 2191 h 2272"/>
                <a:gd name="T4" fmla="*/ 1343 w 2271"/>
                <a:gd name="T5" fmla="*/ 2033 h 2272"/>
                <a:gd name="T6" fmla="*/ 1352 w 2271"/>
                <a:gd name="T7" fmla="*/ 1881 h 2272"/>
                <a:gd name="T8" fmla="*/ 1341 w 2271"/>
                <a:gd name="T9" fmla="*/ 1734 h 2272"/>
                <a:gd name="T10" fmla="*/ 1311 w 2271"/>
                <a:gd name="T11" fmla="*/ 1597 h 2272"/>
                <a:gd name="T12" fmla="*/ 1264 w 2271"/>
                <a:gd name="T13" fmla="*/ 1469 h 2272"/>
                <a:gd name="T14" fmla="*/ 1200 w 2271"/>
                <a:gd name="T15" fmla="*/ 1351 h 2272"/>
                <a:gd name="T16" fmla="*/ 1120 w 2271"/>
                <a:gd name="T17" fmla="*/ 1245 h 2272"/>
                <a:gd name="T18" fmla="*/ 1026 w 2271"/>
                <a:gd name="T19" fmla="*/ 1151 h 2272"/>
                <a:gd name="T20" fmla="*/ 920 w 2271"/>
                <a:gd name="T21" fmla="*/ 1072 h 2272"/>
                <a:gd name="T22" fmla="*/ 802 w 2271"/>
                <a:gd name="T23" fmla="*/ 1007 h 2272"/>
                <a:gd name="T24" fmla="*/ 674 w 2271"/>
                <a:gd name="T25" fmla="*/ 961 h 2272"/>
                <a:gd name="T26" fmla="*/ 536 w 2271"/>
                <a:gd name="T27" fmla="*/ 930 h 2272"/>
                <a:gd name="T28" fmla="*/ 391 w 2271"/>
                <a:gd name="T29" fmla="*/ 919 h 2272"/>
                <a:gd name="T30" fmla="*/ 238 w 2271"/>
                <a:gd name="T31" fmla="*/ 928 h 2272"/>
                <a:gd name="T32" fmla="*/ 80 w 2271"/>
                <a:gd name="T33" fmla="*/ 958 h 2272"/>
                <a:gd name="T34" fmla="*/ 0 w 2271"/>
                <a:gd name="T35" fmla="*/ 983 h 2272"/>
                <a:gd name="T36" fmla="*/ 982 w 2271"/>
                <a:gd name="T37" fmla="*/ 0 h 2272"/>
                <a:gd name="T38" fmla="*/ 958 w 2271"/>
                <a:gd name="T39" fmla="*/ 81 h 2272"/>
                <a:gd name="T40" fmla="*/ 928 w 2271"/>
                <a:gd name="T41" fmla="*/ 239 h 2272"/>
                <a:gd name="T42" fmla="*/ 919 w 2271"/>
                <a:gd name="T43" fmla="*/ 392 h 2272"/>
                <a:gd name="T44" fmla="*/ 929 w 2271"/>
                <a:gd name="T45" fmla="*/ 537 h 2272"/>
                <a:gd name="T46" fmla="*/ 959 w 2271"/>
                <a:gd name="T47" fmla="*/ 674 h 2272"/>
                <a:gd name="T48" fmla="*/ 1007 w 2271"/>
                <a:gd name="T49" fmla="*/ 804 h 2272"/>
                <a:gd name="T50" fmla="*/ 1070 w 2271"/>
                <a:gd name="T51" fmla="*/ 922 h 2272"/>
                <a:gd name="T52" fmla="*/ 1151 w 2271"/>
                <a:gd name="T53" fmla="*/ 1028 h 2272"/>
                <a:gd name="T54" fmla="*/ 1244 w 2271"/>
                <a:gd name="T55" fmla="*/ 1121 h 2272"/>
                <a:gd name="T56" fmla="*/ 1350 w 2271"/>
                <a:gd name="T57" fmla="*/ 1200 h 2272"/>
                <a:gd name="T58" fmla="*/ 1468 w 2271"/>
                <a:gd name="T59" fmla="*/ 1264 h 2272"/>
                <a:gd name="T60" fmla="*/ 1597 w 2271"/>
                <a:gd name="T61" fmla="*/ 1312 h 2272"/>
                <a:gd name="T62" fmla="*/ 1734 w 2271"/>
                <a:gd name="T63" fmla="*/ 1342 h 2272"/>
                <a:gd name="T64" fmla="*/ 1879 w 2271"/>
                <a:gd name="T65" fmla="*/ 1353 h 2272"/>
                <a:gd name="T66" fmla="*/ 2032 w 2271"/>
                <a:gd name="T67" fmla="*/ 1344 h 2272"/>
                <a:gd name="T68" fmla="*/ 2190 w 2271"/>
                <a:gd name="T69" fmla="*/ 1313 h 2272"/>
                <a:gd name="T70" fmla="*/ 2271 w 2271"/>
                <a:gd name="T71" fmla="*/ 1289 h 2272"/>
                <a:gd name="T72" fmla="*/ 1288 w 2271"/>
                <a:gd name="T73" fmla="*/ 2272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1" h="2272">
                  <a:moveTo>
                    <a:pt x="1288" y="2272"/>
                  </a:moveTo>
                  <a:lnTo>
                    <a:pt x="1313" y="2191"/>
                  </a:lnTo>
                  <a:lnTo>
                    <a:pt x="1343" y="2033"/>
                  </a:lnTo>
                  <a:lnTo>
                    <a:pt x="1352" y="1881"/>
                  </a:lnTo>
                  <a:lnTo>
                    <a:pt x="1341" y="1734"/>
                  </a:lnTo>
                  <a:lnTo>
                    <a:pt x="1311" y="1597"/>
                  </a:lnTo>
                  <a:lnTo>
                    <a:pt x="1264" y="1469"/>
                  </a:lnTo>
                  <a:lnTo>
                    <a:pt x="1200" y="1351"/>
                  </a:lnTo>
                  <a:lnTo>
                    <a:pt x="1120" y="1245"/>
                  </a:lnTo>
                  <a:lnTo>
                    <a:pt x="1026" y="1151"/>
                  </a:lnTo>
                  <a:lnTo>
                    <a:pt x="920" y="1072"/>
                  </a:lnTo>
                  <a:lnTo>
                    <a:pt x="802" y="1007"/>
                  </a:lnTo>
                  <a:lnTo>
                    <a:pt x="674" y="961"/>
                  </a:lnTo>
                  <a:lnTo>
                    <a:pt x="536" y="930"/>
                  </a:lnTo>
                  <a:lnTo>
                    <a:pt x="391" y="919"/>
                  </a:lnTo>
                  <a:lnTo>
                    <a:pt x="238" y="928"/>
                  </a:lnTo>
                  <a:lnTo>
                    <a:pt x="80" y="958"/>
                  </a:lnTo>
                  <a:lnTo>
                    <a:pt x="0" y="983"/>
                  </a:lnTo>
                  <a:lnTo>
                    <a:pt x="982" y="0"/>
                  </a:lnTo>
                  <a:lnTo>
                    <a:pt x="958" y="81"/>
                  </a:lnTo>
                  <a:lnTo>
                    <a:pt x="928" y="239"/>
                  </a:lnTo>
                  <a:lnTo>
                    <a:pt x="919" y="392"/>
                  </a:lnTo>
                  <a:lnTo>
                    <a:pt x="929" y="537"/>
                  </a:lnTo>
                  <a:lnTo>
                    <a:pt x="959" y="674"/>
                  </a:lnTo>
                  <a:lnTo>
                    <a:pt x="1007" y="804"/>
                  </a:lnTo>
                  <a:lnTo>
                    <a:pt x="1070" y="922"/>
                  </a:lnTo>
                  <a:lnTo>
                    <a:pt x="1151" y="1028"/>
                  </a:lnTo>
                  <a:lnTo>
                    <a:pt x="1244" y="1121"/>
                  </a:lnTo>
                  <a:lnTo>
                    <a:pt x="1350" y="1200"/>
                  </a:lnTo>
                  <a:lnTo>
                    <a:pt x="1468" y="1264"/>
                  </a:lnTo>
                  <a:lnTo>
                    <a:pt x="1597" y="1312"/>
                  </a:lnTo>
                  <a:lnTo>
                    <a:pt x="1734" y="1342"/>
                  </a:lnTo>
                  <a:lnTo>
                    <a:pt x="1879" y="1353"/>
                  </a:lnTo>
                  <a:lnTo>
                    <a:pt x="2032" y="1344"/>
                  </a:lnTo>
                  <a:lnTo>
                    <a:pt x="2190" y="1313"/>
                  </a:lnTo>
                  <a:lnTo>
                    <a:pt x="2271" y="1289"/>
                  </a:lnTo>
                  <a:lnTo>
                    <a:pt x="1288" y="22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 name="Freeform 191"/>
            <p:cNvSpPr>
              <a:spLocks/>
            </p:cNvSpPr>
            <p:nvPr/>
          </p:nvSpPr>
          <p:spPr bwMode="auto">
            <a:xfrm>
              <a:off x="6792913" y="3465513"/>
              <a:ext cx="1214438" cy="1214438"/>
            </a:xfrm>
            <a:custGeom>
              <a:avLst/>
              <a:gdLst>
                <a:gd name="T0" fmla="*/ 1610 w 3063"/>
                <a:gd name="T1" fmla="*/ 1 h 3061"/>
                <a:gd name="T2" fmla="*/ 1914 w 3063"/>
                <a:gd name="T3" fmla="*/ 46 h 3061"/>
                <a:gd name="T4" fmla="*/ 2196 w 3063"/>
                <a:gd name="T5" fmla="*/ 150 h 3061"/>
                <a:gd name="T6" fmla="*/ 2448 w 3063"/>
                <a:gd name="T7" fmla="*/ 303 h 3061"/>
                <a:gd name="T8" fmla="*/ 2665 w 3063"/>
                <a:gd name="T9" fmla="*/ 500 h 3061"/>
                <a:gd name="T10" fmla="*/ 2841 w 3063"/>
                <a:gd name="T11" fmla="*/ 736 h 3061"/>
                <a:gd name="T12" fmla="*/ 2971 w 3063"/>
                <a:gd name="T13" fmla="*/ 1003 h 3061"/>
                <a:gd name="T14" fmla="*/ 3046 w 3063"/>
                <a:gd name="T15" fmla="*/ 1297 h 3061"/>
                <a:gd name="T16" fmla="*/ 3063 w 3063"/>
                <a:gd name="T17" fmla="*/ 1530 h 3061"/>
                <a:gd name="T18" fmla="*/ 3046 w 3063"/>
                <a:gd name="T19" fmla="*/ 1764 h 3061"/>
                <a:gd name="T20" fmla="*/ 2971 w 3063"/>
                <a:gd name="T21" fmla="*/ 2057 h 3061"/>
                <a:gd name="T22" fmla="*/ 2841 w 3063"/>
                <a:gd name="T23" fmla="*/ 2324 h 3061"/>
                <a:gd name="T24" fmla="*/ 2665 w 3063"/>
                <a:gd name="T25" fmla="*/ 2560 h 3061"/>
                <a:gd name="T26" fmla="*/ 2448 w 3063"/>
                <a:gd name="T27" fmla="*/ 2758 h 3061"/>
                <a:gd name="T28" fmla="*/ 2196 w 3063"/>
                <a:gd name="T29" fmla="*/ 2911 h 3061"/>
                <a:gd name="T30" fmla="*/ 1914 w 3063"/>
                <a:gd name="T31" fmla="*/ 3013 h 3061"/>
                <a:gd name="T32" fmla="*/ 1610 w 3063"/>
                <a:gd name="T33" fmla="*/ 3060 h 3061"/>
                <a:gd name="T34" fmla="*/ 1453 w 3063"/>
                <a:gd name="T35" fmla="*/ 3060 h 3061"/>
                <a:gd name="T36" fmla="*/ 1148 w 3063"/>
                <a:gd name="T37" fmla="*/ 3013 h 3061"/>
                <a:gd name="T38" fmla="*/ 867 w 3063"/>
                <a:gd name="T39" fmla="*/ 2911 h 3061"/>
                <a:gd name="T40" fmla="*/ 616 w 3063"/>
                <a:gd name="T41" fmla="*/ 2758 h 3061"/>
                <a:gd name="T42" fmla="*/ 398 w 3063"/>
                <a:gd name="T43" fmla="*/ 2560 h 3061"/>
                <a:gd name="T44" fmla="*/ 222 w 3063"/>
                <a:gd name="T45" fmla="*/ 2324 h 3061"/>
                <a:gd name="T46" fmla="*/ 93 w 3063"/>
                <a:gd name="T47" fmla="*/ 2057 h 3061"/>
                <a:gd name="T48" fmla="*/ 17 w 3063"/>
                <a:gd name="T49" fmla="*/ 1764 h 3061"/>
                <a:gd name="T50" fmla="*/ 0 w 3063"/>
                <a:gd name="T51" fmla="*/ 1530 h 3061"/>
                <a:gd name="T52" fmla="*/ 17 w 3063"/>
                <a:gd name="T53" fmla="*/ 1297 h 3061"/>
                <a:gd name="T54" fmla="*/ 93 w 3063"/>
                <a:gd name="T55" fmla="*/ 1003 h 3061"/>
                <a:gd name="T56" fmla="*/ 222 w 3063"/>
                <a:gd name="T57" fmla="*/ 736 h 3061"/>
                <a:gd name="T58" fmla="*/ 398 w 3063"/>
                <a:gd name="T59" fmla="*/ 500 h 3061"/>
                <a:gd name="T60" fmla="*/ 616 w 3063"/>
                <a:gd name="T61" fmla="*/ 303 h 3061"/>
                <a:gd name="T62" fmla="*/ 867 w 3063"/>
                <a:gd name="T63" fmla="*/ 150 h 3061"/>
                <a:gd name="T64" fmla="*/ 1148 w 3063"/>
                <a:gd name="T65" fmla="*/ 46 h 3061"/>
                <a:gd name="T66" fmla="*/ 1453 w 3063"/>
                <a:gd name="T67" fmla="*/ 1 h 3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63" h="3061">
                  <a:moveTo>
                    <a:pt x="1532" y="0"/>
                  </a:moveTo>
                  <a:lnTo>
                    <a:pt x="1610" y="1"/>
                  </a:lnTo>
                  <a:lnTo>
                    <a:pt x="1765" y="17"/>
                  </a:lnTo>
                  <a:lnTo>
                    <a:pt x="1914" y="46"/>
                  </a:lnTo>
                  <a:lnTo>
                    <a:pt x="2058" y="92"/>
                  </a:lnTo>
                  <a:lnTo>
                    <a:pt x="2196" y="150"/>
                  </a:lnTo>
                  <a:lnTo>
                    <a:pt x="2325" y="220"/>
                  </a:lnTo>
                  <a:lnTo>
                    <a:pt x="2448" y="303"/>
                  </a:lnTo>
                  <a:lnTo>
                    <a:pt x="2561" y="396"/>
                  </a:lnTo>
                  <a:lnTo>
                    <a:pt x="2665" y="500"/>
                  </a:lnTo>
                  <a:lnTo>
                    <a:pt x="2758" y="614"/>
                  </a:lnTo>
                  <a:lnTo>
                    <a:pt x="2841" y="736"/>
                  </a:lnTo>
                  <a:lnTo>
                    <a:pt x="2912" y="866"/>
                  </a:lnTo>
                  <a:lnTo>
                    <a:pt x="2971" y="1003"/>
                  </a:lnTo>
                  <a:lnTo>
                    <a:pt x="3015" y="1147"/>
                  </a:lnTo>
                  <a:lnTo>
                    <a:pt x="3046" y="1297"/>
                  </a:lnTo>
                  <a:lnTo>
                    <a:pt x="3061" y="1451"/>
                  </a:lnTo>
                  <a:lnTo>
                    <a:pt x="3063" y="1530"/>
                  </a:lnTo>
                  <a:lnTo>
                    <a:pt x="3061" y="1610"/>
                  </a:lnTo>
                  <a:lnTo>
                    <a:pt x="3046" y="1764"/>
                  </a:lnTo>
                  <a:lnTo>
                    <a:pt x="3015" y="1913"/>
                  </a:lnTo>
                  <a:lnTo>
                    <a:pt x="2971" y="2057"/>
                  </a:lnTo>
                  <a:lnTo>
                    <a:pt x="2912" y="2194"/>
                  </a:lnTo>
                  <a:lnTo>
                    <a:pt x="2841" y="2324"/>
                  </a:lnTo>
                  <a:lnTo>
                    <a:pt x="2758" y="2447"/>
                  </a:lnTo>
                  <a:lnTo>
                    <a:pt x="2665" y="2560"/>
                  </a:lnTo>
                  <a:lnTo>
                    <a:pt x="2561" y="2663"/>
                  </a:lnTo>
                  <a:lnTo>
                    <a:pt x="2448" y="2758"/>
                  </a:lnTo>
                  <a:lnTo>
                    <a:pt x="2325" y="2840"/>
                  </a:lnTo>
                  <a:lnTo>
                    <a:pt x="2196" y="2911"/>
                  </a:lnTo>
                  <a:lnTo>
                    <a:pt x="2058" y="2969"/>
                  </a:lnTo>
                  <a:lnTo>
                    <a:pt x="1914" y="3013"/>
                  </a:lnTo>
                  <a:lnTo>
                    <a:pt x="1765" y="3044"/>
                  </a:lnTo>
                  <a:lnTo>
                    <a:pt x="1610" y="3060"/>
                  </a:lnTo>
                  <a:lnTo>
                    <a:pt x="1532" y="3061"/>
                  </a:lnTo>
                  <a:lnTo>
                    <a:pt x="1453" y="3060"/>
                  </a:lnTo>
                  <a:lnTo>
                    <a:pt x="1297" y="3044"/>
                  </a:lnTo>
                  <a:lnTo>
                    <a:pt x="1148" y="3013"/>
                  </a:lnTo>
                  <a:lnTo>
                    <a:pt x="1004" y="2969"/>
                  </a:lnTo>
                  <a:lnTo>
                    <a:pt x="867" y="2911"/>
                  </a:lnTo>
                  <a:lnTo>
                    <a:pt x="737" y="2840"/>
                  </a:lnTo>
                  <a:lnTo>
                    <a:pt x="616" y="2758"/>
                  </a:lnTo>
                  <a:lnTo>
                    <a:pt x="502" y="2663"/>
                  </a:lnTo>
                  <a:lnTo>
                    <a:pt x="398" y="2560"/>
                  </a:lnTo>
                  <a:lnTo>
                    <a:pt x="305" y="2447"/>
                  </a:lnTo>
                  <a:lnTo>
                    <a:pt x="222" y="2324"/>
                  </a:lnTo>
                  <a:lnTo>
                    <a:pt x="150" y="2194"/>
                  </a:lnTo>
                  <a:lnTo>
                    <a:pt x="93" y="2057"/>
                  </a:lnTo>
                  <a:lnTo>
                    <a:pt x="48" y="1913"/>
                  </a:lnTo>
                  <a:lnTo>
                    <a:pt x="17" y="1764"/>
                  </a:lnTo>
                  <a:lnTo>
                    <a:pt x="1" y="1610"/>
                  </a:lnTo>
                  <a:lnTo>
                    <a:pt x="0" y="1530"/>
                  </a:lnTo>
                  <a:lnTo>
                    <a:pt x="1" y="1451"/>
                  </a:lnTo>
                  <a:lnTo>
                    <a:pt x="17" y="1297"/>
                  </a:lnTo>
                  <a:lnTo>
                    <a:pt x="48" y="1147"/>
                  </a:lnTo>
                  <a:lnTo>
                    <a:pt x="93" y="1003"/>
                  </a:lnTo>
                  <a:lnTo>
                    <a:pt x="150" y="866"/>
                  </a:lnTo>
                  <a:lnTo>
                    <a:pt x="222" y="736"/>
                  </a:lnTo>
                  <a:lnTo>
                    <a:pt x="305" y="614"/>
                  </a:lnTo>
                  <a:lnTo>
                    <a:pt x="398" y="500"/>
                  </a:lnTo>
                  <a:lnTo>
                    <a:pt x="502" y="396"/>
                  </a:lnTo>
                  <a:lnTo>
                    <a:pt x="616" y="303"/>
                  </a:lnTo>
                  <a:lnTo>
                    <a:pt x="737" y="220"/>
                  </a:lnTo>
                  <a:lnTo>
                    <a:pt x="867" y="150"/>
                  </a:lnTo>
                  <a:lnTo>
                    <a:pt x="1004" y="92"/>
                  </a:lnTo>
                  <a:lnTo>
                    <a:pt x="1148" y="46"/>
                  </a:lnTo>
                  <a:lnTo>
                    <a:pt x="1297" y="17"/>
                  </a:lnTo>
                  <a:lnTo>
                    <a:pt x="1453" y="1"/>
                  </a:lnTo>
                  <a:lnTo>
                    <a:pt x="15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 name="Freeform 192"/>
            <p:cNvSpPr>
              <a:spLocks/>
            </p:cNvSpPr>
            <p:nvPr/>
          </p:nvSpPr>
          <p:spPr bwMode="auto">
            <a:xfrm>
              <a:off x="7083425" y="3756025"/>
              <a:ext cx="625475" cy="623888"/>
            </a:xfrm>
            <a:custGeom>
              <a:avLst/>
              <a:gdLst>
                <a:gd name="T0" fmla="*/ 828 w 1574"/>
                <a:gd name="T1" fmla="*/ 1 h 1575"/>
                <a:gd name="T2" fmla="*/ 983 w 1574"/>
                <a:gd name="T3" fmla="*/ 25 h 1575"/>
                <a:gd name="T4" fmla="*/ 1128 w 1574"/>
                <a:gd name="T5" fmla="*/ 78 h 1575"/>
                <a:gd name="T6" fmla="*/ 1258 w 1574"/>
                <a:gd name="T7" fmla="*/ 157 h 1575"/>
                <a:gd name="T8" fmla="*/ 1370 w 1574"/>
                <a:gd name="T9" fmla="*/ 258 h 1575"/>
                <a:gd name="T10" fmla="*/ 1460 w 1574"/>
                <a:gd name="T11" fmla="*/ 379 h 1575"/>
                <a:gd name="T12" fmla="*/ 1526 w 1574"/>
                <a:gd name="T13" fmla="*/ 517 h 1575"/>
                <a:gd name="T14" fmla="*/ 1565 w 1574"/>
                <a:gd name="T15" fmla="*/ 668 h 1575"/>
                <a:gd name="T16" fmla="*/ 1574 w 1574"/>
                <a:gd name="T17" fmla="*/ 788 h 1575"/>
                <a:gd name="T18" fmla="*/ 1565 w 1574"/>
                <a:gd name="T19" fmla="*/ 907 h 1575"/>
                <a:gd name="T20" fmla="*/ 1526 w 1574"/>
                <a:gd name="T21" fmla="*/ 1059 h 1575"/>
                <a:gd name="T22" fmla="*/ 1460 w 1574"/>
                <a:gd name="T23" fmla="*/ 1196 h 1575"/>
                <a:gd name="T24" fmla="*/ 1370 w 1574"/>
                <a:gd name="T25" fmla="*/ 1317 h 1575"/>
                <a:gd name="T26" fmla="*/ 1258 w 1574"/>
                <a:gd name="T27" fmla="*/ 1419 h 1575"/>
                <a:gd name="T28" fmla="*/ 1128 w 1574"/>
                <a:gd name="T29" fmla="*/ 1497 h 1575"/>
                <a:gd name="T30" fmla="*/ 983 w 1574"/>
                <a:gd name="T31" fmla="*/ 1550 h 1575"/>
                <a:gd name="T32" fmla="*/ 828 w 1574"/>
                <a:gd name="T33" fmla="*/ 1574 h 1575"/>
                <a:gd name="T34" fmla="*/ 746 w 1574"/>
                <a:gd name="T35" fmla="*/ 1574 h 1575"/>
                <a:gd name="T36" fmla="*/ 589 w 1574"/>
                <a:gd name="T37" fmla="*/ 1550 h 1575"/>
                <a:gd name="T38" fmla="*/ 445 w 1574"/>
                <a:gd name="T39" fmla="*/ 1497 h 1575"/>
                <a:gd name="T40" fmla="*/ 316 w 1574"/>
                <a:gd name="T41" fmla="*/ 1419 h 1575"/>
                <a:gd name="T42" fmla="*/ 203 w 1574"/>
                <a:gd name="T43" fmla="*/ 1317 h 1575"/>
                <a:gd name="T44" fmla="*/ 112 w 1574"/>
                <a:gd name="T45" fmla="*/ 1196 h 1575"/>
                <a:gd name="T46" fmla="*/ 46 w 1574"/>
                <a:gd name="T47" fmla="*/ 1059 h 1575"/>
                <a:gd name="T48" fmla="*/ 9 w 1574"/>
                <a:gd name="T49" fmla="*/ 907 h 1575"/>
                <a:gd name="T50" fmla="*/ 0 w 1574"/>
                <a:gd name="T51" fmla="*/ 788 h 1575"/>
                <a:gd name="T52" fmla="*/ 9 w 1574"/>
                <a:gd name="T53" fmla="*/ 668 h 1575"/>
                <a:gd name="T54" fmla="*/ 46 w 1574"/>
                <a:gd name="T55" fmla="*/ 517 h 1575"/>
                <a:gd name="T56" fmla="*/ 112 w 1574"/>
                <a:gd name="T57" fmla="*/ 379 h 1575"/>
                <a:gd name="T58" fmla="*/ 203 w 1574"/>
                <a:gd name="T59" fmla="*/ 258 h 1575"/>
                <a:gd name="T60" fmla="*/ 316 w 1574"/>
                <a:gd name="T61" fmla="*/ 157 h 1575"/>
                <a:gd name="T62" fmla="*/ 445 w 1574"/>
                <a:gd name="T63" fmla="*/ 78 h 1575"/>
                <a:gd name="T64" fmla="*/ 589 w 1574"/>
                <a:gd name="T65" fmla="*/ 25 h 1575"/>
                <a:gd name="T66" fmla="*/ 746 w 1574"/>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4" h="1575">
                  <a:moveTo>
                    <a:pt x="786" y="0"/>
                  </a:moveTo>
                  <a:lnTo>
                    <a:pt x="828" y="1"/>
                  </a:lnTo>
                  <a:lnTo>
                    <a:pt x="907" y="9"/>
                  </a:lnTo>
                  <a:lnTo>
                    <a:pt x="983" y="25"/>
                  </a:lnTo>
                  <a:lnTo>
                    <a:pt x="1057" y="48"/>
                  </a:lnTo>
                  <a:lnTo>
                    <a:pt x="1128" y="78"/>
                  </a:lnTo>
                  <a:lnTo>
                    <a:pt x="1195" y="114"/>
                  </a:lnTo>
                  <a:lnTo>
                    <a:pt x="1258" y="157"/>
                  </a:lnTo>
                  <a:lnTo>
                    <a:pt x="1316" y="205"/>
                  </a:lnTo>
                  <a:lnTo>
                    <a:pt x="1370" y="258"/>
                  </a:lnTo>
                  <a:lnTo>
                    <a:pt x="1418" y="316"/>
                  </a:lnTo>
                  <a:lnTo>
                    <a:pt x="1460" y="379"/>
                  </a:lnTo>
                  <a:lnTo>
                    <a:pt x="1497" y="446"/>
                  </a:lnTo>
                  <a:lnTo>
                    <a:pt x="1526" y="517"/>
                  </a:lnTo>
                  <a:lnTo>
                    <a:pt x="1550" y="591"/>
                  </a:lnTo>
                  <a:lnTo>
                    <a:pt x="1565" y="668"/>
                  </a:lnTo>
                  <a:lnTo>
                    <a:pt x="1573" y="747"/>
                  </a:lnTo>
                  <a:lnTo>
                    <a:pt x="1574" y="788"/>
                  </a:lnTo>
                  <a:lnTo>
                    <a:pt x="1573" y="828"/>
                  </a:lnTo>
                  <a:lnTo>
                    <a:pt x="1565" y="907"/>
                  </a:lnTo>
                  <a:lnTo>
                    <a:pt x="1550" y="984"/>
                  </a:lnTo>
                  <a:lnTo>
                    <a:pt x="1526" y="1059"/>
                  </a:lnTo>
                  <a:lnTo>
                    <a:pt x="1497" y="1129"/>
                  </a:lnTo>
                  <a:lnTo>
                    <a:pt x="1460" y="1196"/>
                  </a:lnTo>
                  <a:lnTo>
                    <a:pt x="1418" y="1259"/>
                  </a:lnTo>
                  <a:lnTo>
                    <a:pt x="1370" y="1317"/>
                  </a:lnTo>
                  <a:lnTo>
                    <a:pt x="1316" y="1370"/>
                  </a:lnTo>
                  <a:lnTo>
                    <a:pt x="1258" y="1419"/>
                  </a:lnTo>
                  <a:lnTo>
                    <a:pt x="1195" y="1461"/>
                  </a:lnTo>
                  <a:lnTo>
                    <a:pt x="1128" y="1497"/>
                  </a:lnTo>
                  <a:lnTo>
                    <a:pt x="1057" y="1527"/>
                  </a:lnTo>
                  <a:lnTo>
                    <a:pt x="983" y="1550"/>
                  </a:lnTo>
                  <a:lnTo>
                    <a:pt x="907" y="1566"/>
                  </a:lnTo>
                  <a:lnTo>
                    <a:pt x="828" y="1574"/>
                  </a:lnTo>
                  <a:lnTo>
                    <a:pt x="786" y="1575"/>
                  </a:lnTo>
                  <a:lnTo>
                    <a:pt x="746" y="1574"/>
                  </a:lnTo>
                  <a:lnTo>
                    <a:pt x="667" y="1566"/>
                  </a:lnTo>
                  <a:lnTo>
                    <a:pt x="589" y="1550"/>
                  </a:lnTo>
                  <a:lnTo>
                    <a:pt x="515" y="1527"/>
                  </a:lnTo>
                  <a:lnTo>
                    <a:pt x="445" y="1497"/>
                  </a:lnTo>
                  <a:lnTo>
                    <a:pt x="378" y="1461"/>
                  </a:lnTo>
                  <a:lnTo>
                    <a:pt x="316" y="1419"/>
                  </a:lnTo>
                  <a:lnTo>
                    <a:pt x="257" y="1370"/>
                  </a:lnTo>
                  <a:lnTo>
                    <a:pt x="203" y="1317"/>
                  </a:lnTo>
                  <a:lnTo>
                    <a:pt x="155" y="1259"/>
                  </a:lnTo>
                  <a:lnTo>
                    <a:pt x="112" y="1196"/>
                  </a:lnTo>
                  <a:lnTo>
                    <a:pt x="76" y="1129"/>
                  </a:lnTo>
                  <a:lnTo>
                    <a:pt x="46" y="1059"/>
                  </a:lnTo>
                  <a:lnTo>
                    <a:pt x="24" y="984"/>
                  </a:lnTo>
                  <a:lnTo>
                    <a:pt x="9" y="907"/>
                  </a:lnTo>
                  <a:lnTo>
                    <a:pt x="0" y="828"/>
                  </a:lnTo>
                  <a:lnTo>
                    <a:pt x="0" y="788"/>
                  </a:lnTo>
                  <a:lnTo>
                    <a:pt x="0" y="747"/>
                  </a:lnTo>
                  <a:lnTo>
                    <a:pt x="9" y="668"/>
                  </a:lnTo>
                  <a:lnTo>
                    <a:pt x="24" y="591"/>
                  </a:lnTo>
                  <a:lnTo>
                    <a:pt x="46" y="517"/>
                  </a:lnTo>
                  <a:lnTo>
                    <a:pt x="76" y="446"/>
                  </a:lnTo>
                  <a:lnTo>
                    <a:pt x="112" y="379"/>
                  </a:lnTo>
                  <a:lnTo>
                    <a:pt x="155" y="316"/>
                  </a:lnTo>
                  <a:lnTo>
                    <a:pt x="203" y="258"/>
                  </a:lnTo>
                  <a:lnTo>
                    <a:pt x="257" y="205"/>
                  </a:lnTo>
                  <a:lnTo>
                    <a:pt x="316" y="157"/>
                  </a:lnTo>
                  <a:lnTo>
                    <a:pt x="378" y="114"/>
                  </a:lnTo>
                  <a:lnTo>
                    <a:pt x="445" y="78"/>
                  </a:lnTo>
                  <a:lnTo>
                    <a:pt x="515" y="48"/>
                  </a:lnTo>
                  <a:lnTo>
                    <a:pt x="589" y="25"/>
                  </a:lnTo>
                  <a:lnTo>
                    <a:pt x="667" y="9"/>
                  </a:lnTo>
                  <a:lnTo>
                    <a:pt x="746" y="1"/>
                  </a:lnTo>
                  <a:lnTo>
                    <a:pt x="7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lgn="ctr"/>
              <a:r>
                <a:rPr lang="en-US" b="1" dirty="0" smtClean="0">
                  <a:solidFill>
                    <a:srgbClr val="27AE61"/>
                  </a:solidFill>
                </a:rPr>
                <a:t>2014</a:t>
              </a:r>
              <a:endParaRPr lang="en-US" b="1" dirty="0">
                <a:solidFill>
                  <a:srgbClr val="27AE61"/>
                </a:solidFill>
              </a:endParaRPr>
            </a:p>
          </p:txBody>
        </p:sp>
      </p:grpSp>
      <p:grpSp>
        <p:nvGrpSpPr>
          <p:cNvPr id="14" name="Group 5"/>
          <p:cNvGrpSpPr/>
          <p:nvPr/>
        </p:nvGrpSpPr>
        <p:grpSpPr>
          <a:xfrm>
            <a:off x="2198706" y="2343812"/>
            <a:ext cx="1739327" cy="1739328"/>
            <a:chOff x="5033963" y="2187575"/>
            <a:chExt cx="1697037" cy="1697038"/>
          </a:xfrm>
          <a:solidFill>
            <a:srgbClr val="297FB8"/>
          </a:solidFill>
        </p:grpSpPr>
        <p:sp>
          <p:nvSpPr>
            <p:cNvPr id="15" name="Freeform 182"/>
            <p:cNvSpPr>
              <a:spLocks/>
            </p:cNvSpPr>
            <p:nvPr/>
          </p:nvSpPr>
          <p:spPr bwMode="auto">
            <a:xfrm>
              <a:off x="5033963" y="2982913"/>
              <a:ext cx="901700" cy="901700"/>
            </a:xfrm>
            <a:custGeom>
              <a:avLst/>
              <a:gdLst>
                <a:gd name="T0" fmla="*/ 982 w 2271"/>
                <a:gd name="T1" fmla="*/ 2272 h 2272"/>
                <a:gd name="T2" fmla="*/ 958 w 2271"/>
                <a:gd name="T3" fmla="*/ 2191 h 2272"/>
                <a:gd name="T4" fmla="*/ 928 w 2271"/>
                <a:gd name="T5" fmla="*/ 2033 h 2272"/>
                <a:gd name="T6" fmla="*/ 919 w 2271"/>
                <a:gd name="T7" fmla="*/ 1881 h 2272"/>
                <a:gd name="T8" fmla="*/ 929 w 2271"/>
                <a:gd name="T9" fmla="*/ 1734 h 2272"/>
                <a:gd name="T10" fmla="*/ 959 w 2271"/>
                <a:gd name="T11" fmla="*/ 1597 h 2272"/>
                <a:gd name="T12" fmla="*/ 1007 w 2271"/>
                <a:gd name="T13" fmla="*/ 1469 h 2272"/>
                <a:gd name="T14" fmla="*/ 1070 w 2271"/>
                <a:gd name="T15" fmla="*/ 1351 h 2272"/>
                <a:gd name="T16" fmla="*/ 1151 w 2271"/>
                <a:gd name="T17" fmla="*/ 1245 h 2272"/>
                <a:gd name="T18" fmla="*/ 1244 w 2271"/>
                <a:gd name="T19" fmla="*/ 1151 h 2272"/>
                <a:gd name="T20" fmla="*/ 1350 w 2271"/>
                <a:gd name="T21" fmla="*/ 1072 h 2272"/>
                <a:gd name="T22" fmla="*/ 1468 w 2271"/>
                <a:gd name="T23" fmla="*/ 1007 h 2272"/>
                <a:gd name="T24" fmla="*/ 1597 w 2271"/>
                <a:gd name="T25" fmla="*/ 961 h 2272"/>
                <a:gd name="T26" fmla="*/ 1734 w 2271"/>
                <a:gd name="T27" fmla="*/ 930 h 2272"/>
                <a:gd name="T28" fmla="*/ 1879 w 2271"/>
                <a:gd name="T29" fmla="*/ 919 h 2272"/>
                <a:gd name="T30" fmla="*/ 2032 w 2271"/>
                <a:gd name="T31" fmla="*/ 928 h 2272"/>
                <a:gd name="T32" fmla="*/ 2190 w 2271"/>
                <a:gd name="T33" fmla="*/ 958 h 2272"/>
                <a:gd name="T34" fmla="*/ 2271 w 2271"/>
                <a:gd name="T35" fmla="*/ 983 h 2272"/>
                <a:gd name="T36" fmla="*/ 1288 w 2271"/>
                <a:gd name="T37" fmla="*/ 0 h 2272"/>
                <a:gd name="T38" fmla="*/ 1313 w 2271"/>
                <a:gd name="T39" fmla="*/ 81 h 2272"/>
                <a:gd name="T40" fmla="*/ 1343 w 2271"/>
                <a:gd name="T41" fmla="*/ 239 h 2272"/>
                <a:gd name="T42" fmla="*/ 1352 w 2271"/>
                <a:gd name="T43" fmla="*/ 392 h 2272"/>
                <a:gd name="T44" fmla="*/ 1341 w 2271"/>
                <a:gd name="T45" fmla="*/ 537 h 2272"/>
                <a:gd name="T46" fmla="*/ 1311 w 2271"/>
                <a:gd name="T47" fmla="*/ 674 h 2272"/>
                <a:gd name="T48" fmla="*/ 1264 w 2271"/>
                <a:gd name="T49" fmla="*/ 804 h 2272"/>
                <a:gd name="T50" fmla="*/ 1200 w 2271"/>
                <a:gd name="T51" fmla="*/ 922 h 2272"/>
                <a:gd name="T52" fmla="*/ 1120 w 2271"/>
                <a:gd name="T53" fmla="*/ 1028 h 2272"/>
                <a:gd name="T54" fmla="*/ 1026 w 2271"/>
                <a:gd name="T55" fmla="*/ 1121 h 2272"/>
                <a:gd name="T56" fmla="*/ 920 w 2271"/>
                <a:gd name="T57" fmla="*/ 1200 h 2272"/>
                <a:gd name="T58" fmla="*/ 802 w 2271"/>
                <a:gd name="T59" fmla="*/ 1264 h 2272"/>
                <a:gd name="T60" fmla="*/ 674 w 2271"/>
                <a:gd name="T61" fmla="*/ 1312 h 2272"/>
                <a:gd name="T62" fmla="*/ 536 w 2271"/>
                <a:gd name="T63" fmla="*/ 1342 h 2272"/>
                <a:gd name="T64" fmla="*/ 391 w 2271"/>
                <a:gd name="T65" fmla="*/ 1353 h 2272"/>
                <a:gd name="T66" fmla="*/ 238 w 2271"/>
                <a:gd name="T67" fmla="*/ 1344 h 2272"/>
                <a:gd name="T68" fmla="*/ 80 w 2271"/>
                <a:gd name="T69" fmla="*/ 1313 h 2272"/>
                <a:gd name="T70" fmla="*/ 0 w 2271"/>
                <a:gd name="T71" fmla="*/ 1289 h 2272"/>
                <a:gd name="T72" fmla="*/ 982 w 2271"/>
                <a:gd name="T73" fmla="*/ 2272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1" h="2272">
                  <a:moveTo>
                    <a:pt x="982" y="2272"/>
                  </a:moveTo>
                  <a:lnTo>
                    <a:pt x="958" y="2191"/>
                  </a:lnTo>
                  <a:lnTo>
                    <a:pt x="928" y="2033"/>
                  </a:lnTo>
                  <a:lnTo>
                    <a:pt x="919" y="1881"/>
                  </a:lnTo>
                  <a:lnTo>
                    <a:pt x="929" y="1734"/>
                  </a:lnTo>
                  <a:lnTo>
                    <a:pt x="959" y="1597"/>
                  </a:lnTo>
                  <a:lnTo>
                    <a:pt x="1007" y="1469"/>
                  </a:lnTo>
                  <a:lnTo>
                    <a:pt x="1070" y="1351"/>
                  </a:lnTo>
                  <a:lnTo>
                    <a:pt x="1151" y="1245"/>
                  </a:lnTo>
                  <a:lnTo>
                    <a:pt x="1244" y="1151"/>
                  </a:lnTo>
                  <a:lnTo>
                    <a:pt x="1350" y="1072"/>
                  </a:lnTo>
                  <a:lnTo>
                    <a:pt x="1468" y="1007"/>
                  </a:lnTo>
                  <a:lnTo>
                    <a:pt x="1597" y="961"/>
                  </a:lnTo>
                  <a:lnTo>
                    <a:pt x="1734" y="930"/>
                  </a:lnTo>
                  <a:lnTo>
                    <a:pt x="1879" y="919"/>
                  </a:lnTo>
                  <a:lnTo>
                    <a:pt x="2032" y="928"/>
                  </a:lnTo>
                  <a:lnTo>
                    <a:pt x="2190" y="958"/>
                  </a:lnTo>
                  <a:lnTo>
                    <a:pt x="2271" y="983"/>
                  </a:lnTo>
                  <a:lnTo>
                    <a:pt x="1288" y="0"/>
                  </a:lnTo>
                  <a:lnTo>
                    <a:pt x="1313" y="81"/>
                  </a:lnTo>
                  <a:lnTo>
                    <a:pt x="1343" y="239"/>
                  </a:lnTo>
                  <a:lnTo>
                    <a:pt x="1352" y="392"/>
                  </a:lnTo>
                  <a:lnTo>
                    <a:pt x="1341" y="537"/>
                  </a:lnTo>
                  <a:lnTo>
                    <a:pt x="1311" y="674"/>
                  </a:lnTo>
                  <a:lnTo>
                    <a:pt x="1264" y="804"/>
                  </a:lnTo>
                  <a:lnTo>
                    <a:pt x="1200" y="922"/>
                  </a:lnTo>
                  <a:lnTo>
                    <a:pt x="1120" y="1028"/>
                  </a:lnTo>
                  <a:lnTo>
                    <a:pt x="1026" y="1121"/>
                  </a:lnTo>
                  <a:lnTo>
                    <a:pt x="920" y="1200"/>
                  </a:lnTo>
                  <a:lnTo>
                    <a:pt x="802" y="1264"/>
                  </a:lnTo>
                  <a:lnTo>
                    <a:pt x="674" y="1312"/>
                  </a:lnTo>
                  <a:lnTo>
                    <a:pt x="536" y="1342"/>
                  </a:lnTo>
                  <a:lnTo>
                    <a:pt x="391" y="1353"/>
                  </a:lnTo>
                  <a:lnTo>
                    <a:pt x="238" y="1344"/>
                  </a:lnTo>
                  <a:lnTo>
                    <a:pt x="80" y="1313"/>
                  </a:lnTo>
                  <a:lnTo>
                    <a:pt x="0" y="1289"/>
                  </a:lnTo>
                  <a:lnTo>
                    <a:pt x="982" y="22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 name="Freeform 189"/>
            <p:cNvSpPr>
              <a:spLocks/>
            </p:cNvSpPr>
            <p:nvPr/>
          </p:nvSpPr>
          <p:spPr bwMode="auto">
            <a:xfrm>
              <a:off x="5514975" y="2187575"/>
              <a:ext cx="1216025" cy="1214438"/>
            </a:xfrm>
            <a:custGeom>
              <a:avLst/>
              <a:gdLst>
                <a:gd name="T0" fmla="*/ 1453 w 3063"/>
                <a:gd name="T1" fmla="*/ 2 h 3062"/>
                <a:gd name="T2" fmla="*/ 1148 w 3063"/>
                <a:gd name="T3" fmla="*/ 47 h 3062"/>
                <a:gd name="T4" fmla="*/ 867 w 3063"/>
                <a:gd name="T5" fmla="*/ 151 h 3062"/>
                <a:gd name="T6" fmla="*/ 616 w 3063"/>
                <a:gd name="T7" fmla="*/ 304 h 3062"/>
                <a:gd name="T8" fmla="*/ 398 w 3063"/>
                <a:gd name="T9" fmla="*/ 501 h 3062"/>
                <a:gd name="T10" fmla="*/ 222 w 3063"/>
                <a:gd name="T11" fmla="*/ 737 h 3062"/>
                <a:gd name="T12" fmla="*/ 93 w 3063"/>
                <a:gd name="T13" fmla="*/ 1005 h 3062"/>
                <a:gd name="T14" fmla="*/ 17 w 3063"/>
                <a:gd name="T15" fmla="*/ 1298 h 3062"/>
                <a:gd name="T16" fmla="*/ 0 w 3063"/>
                <a:gd name="T17" fmla="*/ 1531 h 3062"/>
                <a:gd name="T18" fmla="*/ 17 w 3063"/>
                <a:gd name="T19" fmla="*/ 1764 h 3062"/>
                <a:gd name="T20" fmla="*/ 93 w 3063"/>
                <a:gd name="T21" fmla="*/ 2057 h 3062"/>
                <a:gd name="T22" fmla="*/ 222 w 3063"/>
                <a:gd name="T23" fmla="*/ 2326 h 3062"/>
                <a:gd name="T24" fmla="*/ 398 w 3063"/>
                <a:gd name="T25" fmla="*/ 2560 h 3062"/>
                <a:gd name="T26" fmla="*/ 616 w 3063"/>
                <a:gd name="T27" fmla="*/ 2759 h 3062"/>
                <a:gd name="T28" fmla="*/ 867 w 3063"/>
                <a:gd name="T29" fmla="*/ 2912 h 3062"/>
                <a:gd name="T30" fmla="*/ 1148 w 3063"/>
                <a:gd name="T31" fmla="*/ 3014 h 3062"/>
                <a:gd name="T32" fmla="*/ 1453 w 3063"/>
                <a:gd name="T33" fmla="*/ 3061 h 3062"/>
                <a:gd name="T34" fmla="*/ 1610 w 3063"/>
                <a:gd name="T35" fmla="*/ 3061 h 3062"/>
                <a:gd name="T36" fmla="*/ 1914 w 3063"/>
                <a:gd name="T37" fmla="*/ 3014 h 3062"/>
                <a:gd name="T38" fmla="*/ 2196 w 3063"/>
                <a:gd name="T39" fmla="*/ 2912 h 3062"/>
                <a:gd name="T40" fmla="*/ 2448 w 3063"/>
                <a:gd name="T41" fmla="*/ 2759 h 3062"/>
                <a:gd name="T42" fmla="*/ 2665 w 3063"/>
                <a:gd name="T43" fmla="*/ 2560 h 3062"/>
                <a:gd name="T44" fmla="*/ 2841 w 3063"/>
                <a:gd name="T45" fmla="*/ 2326 h 3062"/>
                <a:gd name="T46" fmla="*/ 2969 w 3063"/>
                <a:gd name="T47" fmla="*/ 2057 h 3062"/>
                <a:gd name="T48" fmla="*/ 3046 w 3063"/>
                <a:gd name="T49" fmla="*/ 1764 h 3062"/>
                <a:gd name="T50" fmla="*/ 3063 w 3063"/>
                <a:gd name="T51" fmla="*/ 1531 h 3062"/>
                <a:gd name="T52" fmla="*/ 3046 w 3063"/>
                <a:gd name="T53" fmla="*/ 1298 h 3062"/>
                <a:gd name="T54" fmla="*/ 2969 w 3063"/>
                <a:gd name="T55" fmla="*/ 1005 h 3062"/>
                <a:gd name="T56" fmla="*/ 2841 w 3063"/>
                <a:gd name="T57" fmla="*/ 737 h 3062"/>
                <a:gd name="T58" fmla="*/ 2665 w 3063"/>
                <a:gd name="T59" fmla="*/ 501 h 3062"/>
                <a:gd name="T60" fmla="*/ 2448 w 3063"/>
                <a:gd name="T61" fmla="*/ 304 h 3062"/>
                <a:gd name="T62" fmla="*/ 2196 w 3063"/>
                <a:gd name="T63" fmla="*/ 151 h 3062"/>
                <a:gd name="T64" fmla="*/ 1914 w 3063"/>
                <a:gd name="T65" fmla="*/ 47 h 3062"/>
                <a:gd name="T66" fmla="*/ 1610 w 3063"/>
                <a:gd name="T67" fmla="*/ 2 h 3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63" h="3062">
                  <a:moveTo>
                    <a:pt x="1532" y="0"/>
                  </a:moveTo>
                  <a:lnTo>
                    <a:pt x="1453" y="2"/>
                  </a:lnTo>
                  <a:lnTo>
                    <a:pt x="1297" y="17"/>
                  </a:lnTo>
                  <a:lnTo>
                    <a:pt x="1148" y="47"/>
                  </a:lnTo>
                  <a:lnTo>
                    <a:pt x="1004" y="92"/>
                  </a:lnTo>
                  <a:lnTo>
                    <a:pt x="867" y="151"/>
                  </a:lnTo>
                  <a:lnTo>
                    <a:pt x="737" y="221"/>
                  </a:lnTo>
                  <a:lnTo>
                    <a:pt x="616" y="304"/>
                  </a:lnTo>
                  <a:lnTo>
                    <a:pt x="502" y="397"/>
                  </a:lnTo>
                  <a:lnTo>
                    <a:pt x="398" y="501"/>
                  </a:lnTo>
                  <a:lnTo>
                    <a:pt x="305" y="615"/>
                  </a:lnTo>
                  <a:lnTo>
                    <a:pt x="222" y="737"/>
                  </a:lnTo>
                  <a:lnTo>
                    <a:pt x="150" y="868"/>
                  </a:lnTo>
                  <a:lnTo>
                    <a:pt x="93" y="1005"/>
                  </a:lnTo>
                  <a:lnTo>
                    <a:pt x="48" y="1148"/>
                  </a:lnTo>
                  <a:lnTo>
                    <a:pt x="17" y="1298"/>
                  </a:lnTo>
                  <a:lnTo>
                    <a:pt x="1" y="1452"/>
                  </a:lnTo>
                  <a:lnTo>
                    <a:pt x="0" y="1531"/>
                  </a:lnTo>
                  <a:lnTo>
                    <a:pt x="1" y="1610"/>
                  </a:lnTo>
                  <a:lnTo>
                    <a:pt x="17" y="1764"/>
                  </a:lnTo>
                  <a:lnTo>
                    <a:pt x="48" y="1914"/>
                  </a:lnTo>
                  <a:lnTo>
                    <a:pt x="93" y="2057"/>
                  </a:lnTo>
                  <a:lnTo>
                    <a:pt x="150" y="2195"/>
                  </a:lnTo>
                  <a:lnTo>
                    <a:pt x="222" y="2326"/>
                  </a:lnTo>
                  <a:lnTo>
                    <a:pt x="305" y="2448"/>
                  </a:lnTo>
                  <a:lnTo>
                    <a:pt x="398" y="2560"/>
                  </a:lnTo>
                  <a:lnTo>
                    <a:pt x="502" y="2664"/>
                  </a:lnTo>
                  <a:lnTo>
                    <a:pt x="616" y="2759"/>
                  </a:lnTo>
                  <a:lnTo>
                    <a:pt x="737" y="2840"/>
                  </a:lnTo>
                  <a:lnTo>
                    <a:pt x="867" y="2912"/>
                  </a:lnTo>
                  <a:lnTo>
                    <a:pt x="1004" y="2970"/>
                  </a:lnTo>
                  <a:lnTo>
                    <a:pt x="1148" y="3014"/>
                  </a:lnTo>
                  <a:lnTo>
                    <a:pt x="1297" y="3045"/>
                  </a:lnTo>
                  <a:lnTo>
                    <a:pt x="1453" y="3061"/>
                  </a:lnTo>
                  <a:lnTo>
                    <a:pt x="1532" y="3062"/>
                  </a:lnTo>
                  <a:lnTo>
                    <a:pt x="1610" y="3061"/>
                  </a:lnTo>
                  <a:lnTo>
                    <a:pt x="1765" y="3045"/>
                  </a:lnTo>
                  <a:lnTo>
                    <a:pt x="1914" y="3014"/>
                  </a:lnTo>
                  <a:lnTo>
                    <a:pt x="2058" y="2970"/>
                  </a:lnTo>
                  <a:lnTo>
                    <a:pt x="2196" y="2912"/>
                  </a:lnTo>
                  <a:lnTo>
                    <a:pt x="2325" y="2840"/>
                  </a:lnTo>
                  <a:lnTo>
                    <a:pt x="2448" y="2759"/>
                  </a:lnTo>
                  <a:lnTo>
                    <a:pt x="2561" y="2664"/>
                  </a:lnTo>
                  <a:lnTo>
                    <a:pt x="2665" y="2560"/>
                  </a:lnTo>
                  <a:lnTo>
                    <a:pt x="2758" y="2448"/>
                  </a:lnTo>
                  <a:lnTo>
                    <a:pt x="2841" y="2326"/>
                  </a:lnTo>
                  <a:lnTo>
                    <a:pt x="2912" y="2195"/>
                  </a:lnTo>
                  <a:lnTo>
                    <a:pt x="2969" y="2057"/>
                  </a:lnTo>
                  <a:lnTo>
                    <a:pt x="3015" y="1914"/>
                  </a:lnTo>
                  <a:lnTo>
                    <a:pt x="3046" y="1764"/>
                  </a:lnTo>
                  <a:lnTo>
                    <a:pt x="3061" y="1610"/>
                  </a:lnTo>
                  <a:lnTo>
                    <a:pt x="3063" y="1531"/>
                  </a:lnTo>
                  <a:lnTo>
                    <a:pt x="3061" y="1452"/>
                  </a:lnTo>
                  <a:lnTo>
                    <a:pt x="3046" y="1298"/>
                  </a:lnTo>
                  <a:lnTo>
                    <a:pt x="3015" y="1148"/>
                  </a:lnTo>
                  <a:lnTo>
                    <a:pt x="2969" y="1005"/>
                  </a:lnTo>
                  <a:lnTo>
                    <a:pt x="2912" y="868"/>
                  </a:lnTo>
                  <a:lnTo>
                    <a:pt x="2841" y="737"/>
                  </a:lnTo>
                  <a:lnTo>
                    <a:pt x="2758" y="615"/>
                  </a:lnTo>
                  <a:lnTo>
                    <a:pt x="2665" y="501"/>
                  </a:lnTo>
                  <a:lnTo>
                    <a:pt x="2561" y="397"/>
                  </a:lnTo>
                  <a:lnTo>
                    <a:pt x="2448" y="304"/>
                  </a:lnTo>
                  <a:lnTo>
                    <a:pt x="2325" y="221"/>
                  </a:lnTo>
                  <a:lnTo>
                    <a:pt x="2196" y="151"/>
                  </a:lnTo>
                  <a:lnTo>
                    <a:pt x="2058" y="92"/>
                  </a:lnTo>
                  <a:lnTo>
                    <a:pt x="1914" y="47"/>
                  </a:lnTo>
                  <a:lnTo>
                    <a:pt x="1765" y="17"/>
                  </a:lnTo>
                  <a:lnTo>
                    <a:pt x="1610" y="2"/>
                  </a:lnTo>
                  <a:lnTo>
                    <a:pt x="15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 name="Freeform 190"/>
            <p:cNvSpPr>
              <a:spLocks/>
            </p:cNvSpPr>
            <p:nvPr/>
          </p:nvSpPr>
          <p:spPr bwMode="auto">
            <a:xfrm>
              <a:off x="5810250" y="2482850"/>
              <a:ext cx="625475" cy="623888"/>
            </a:xfrm>
            <a:custGeom>
              <a:avLst/>
              <a:gdLst>
                <a:gd name="T0" fmla="*/ 747 w 1575"/>
                <a:gd name="T1" fmla="*/ 1 h 1575"/>
                <a:gd name="T2" fmla="*/ 591 w 1575"/>
                <a:gd name="T3" fmla="*/ 25 h 1575"/>
                <a:gd name="T4" fmla="*/ 446 w 1575"/>
                <a:gd name="T5" fmla="*/ 78 h 1575"/>
                <a:gd name="T6" fmla="*/ 316 w 1575"/>
                <a:gd name="T7" fmla="*/ 157 h 1575"/>
                <a:gd name="T8" fmla="*/ 205 w 1575"/>
                <a:gd name="T9" fmla="*/ 258 h 1575"/>
                <a:gd name="T10" fmla="*/ 114 w 1575"/>
                <a:gd name="T11" fmla="*/ 380 h 1575"/>
                <a:gd name="T12" fmla="*/ 48 w 1575"/>
                <a:gd name="T13" fmla="*/ 517 h 1575"/>
                <a:gd name="T14" fmla="*/ 9 w 1575"/>
                <a:gd name="T15" fmla="*/ 668 h 1575"/>
                <a:gd name="T16" fmla="*/ 0 w 1575"/>
                <a:gd name="T17" fmla="*/ 788 h 1575"/>
                <a:gd name="T18" fmla="*/ 9 w 1575"/>
                <a:gd name="T19" fmla="*/ 907 h 1575"/>
                <a:gd name="T20" fmla="*/ 48 w 1575"/>
                <a:gd name="T21" fmla="*/ 1059 h 1575"/>
                <a:gd name="T22" fmla="*/ 114 w 1575"/>
                <a:gd name="T23" fmla="*/ 1196 h 1575"/>
                <a:gd name="T24" fmla="*/ 205 w 1575"/>
                <a:gd name="T25" fmla="*/ 1317 h 1575"/>
                <a:gd name="T26" fmla="*/ 316 w 1575"/>
                <a:gd name="T27" fmla="*/ 1419 h 1575"/>
                <a:gd name="T28" fmla="*/ 446 w 1575"/>
                <a:gd name="T29" fmla="*/ 1498 h 1575"/>
                <a:gd name="T30" fmla="*/ 591 w 1575"/>
                <a:gd name="T31" fmla="*/ 1550 h 1575"/>
                <a:gd name="T32" fmla="*/ 747 w 1575"/>
                <a:gd name="T33" fmla="*/ 1575 h 1575"/>
                <a:gd name="T34" fmla="*/ 828 w 1575"/>
                <a:gd name="T35" fmla="*/ 1575 h 1575"/>
                <a:gd name="T36" fmla="*/ 984 w 1575"/>
                <a:gd name="T37" fmla="*/ 1550 h 1575"/>
                <a:gd name="T38" fmla="*/ 1129 w 1575"/>
                <a:gd name="T39" fmla="*/ 1498 h 1575"/>
                <a:gd name="T40" fmla="*/ 1258 w 1575"/>
                <a:gd name="T41" fmla="*/ 1419 h 1575"/>
                <a:gd name="T42" fmla="*/ 1370 w 1575"/>
                <a:gd name="T43" fmla="*/ 1317 h 1575"/>
                <a:gd name="T44" fmla="*/ 1461 w 1575"/>
                <a:gd name="T45" fmla="*/ 1196 h 1575"/>
                <a:gd name="T46" fmla="*/ 1527 w 1575"/>
                <a:gd name="T47" fmla="*/ 1059 h 1575"/>
                <a:gd name="T48" fmla="*/ 1566 w 1575"/>
                <a:gd name="T49" fmla="*/ 907 h 1575"/>
                <a:gd name="T50" fmla="*/ 1575 w 1575"/>
                <a:gd name="T51" fmla="*/ 788 h 1575"/>
                <a:gd name="T52" fmla="*/ 1566 w 1575"/>
                <a:gd name="T53" fmla="*/ 668 h 1575"/>
                <a:gd name="T54" fmla="*/ 1527 w 1575"/>
                <a:gd name="T55" fmla="*/ 517 h 1575"/>
                <a:gd name="T56" fmla="*/ 1461 w 1575"/>
                <a:gd name="T57" fmla="*/ 380 h 1575"/>
                <a:gd name="T58" fmla="*/ 1370 w 1575"/>
                <a:gd name="T59" fmla="*/ 258 h 1575"/>
                <a:gd name="T60" fmla="*/ 1258 w 1575"/>
                <a:gd name="T61" fmla="*/ 157 h 1575"/>
                <a:gd name="T62" fmla="*/ 1129 w 1575"/>
                <a:gd name="T63" fmla="*/ 78 h 1575"/>
                <a:gd name="T64" fmla="*/ 984 w 1575"/>
                <a:gd name="T65" fmla="*/ 25 h 1575"/>
                <a:gd name="T66" fmla="*/ 828 w 1575"/>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5" h="1575">
                  <a:moveTo>
                    <a:pt x="788" y="0"/>
                  </a:moveTo>
                  <a:lnTo>
                    <a:pt x="747" y="1"/>
                  </a:lnTo>
                  <a:lnTo>
                    <a:pt x="667" y="9"/>
                  </a:lnTo>
                  <a:lnTo>
                    <a:pt x="591" y="25"/>
                  </a:lnTo>
                  <a:lnTo>
                    <a:pt x="517" y="48"/>
                  </a:lnTo>
                  <a:lnTo>
                    <a:pt x="446" y="78"/>
                  </a:lnTo>
                  <a:lnTo>
                    <a:pt x="378" y="114"/>
                  </a:lnTo>
                  <a:lnTo>
                    <a:pt x="316" y="157"/>
                  </a:lnTo>
                  <a:lnTo>
                    <a:pt x="258" y="205"/>
                  </a:lnTo>
                  <a:lnTo>
                    <a:pt x="205" y="258"/>
                  </a:lnTo>
                  <a:lnTo>
                    <a:pt x="157" y="316"/>
                  </a:lnTo>
                  <a:lnTo>
                    <a:pt x="114" y="380"/>
                  </a:lnTo>
                  <a:lnTo>
                    <a:pt x="78" y="446"/>
                  </a:lnTo>
                  <a:lnTo>
                    <a:pt x="48" y="517"/>
                  </a:lnTo>
                  <a:lnTo>
                    <a:pt x="25" y="591"/>
                  </a:lnTo>
                  <a:lnTo>
                    <a:pt x="9" y="668"/>
                  </a:lnTo>
                  <a:lnTo>
                    <a:pt x="1" y="748"/>
                  </a:lnTo>
                  <a:lnTo>
                    <a:pt x="0" y="788"/>
                  </a:lnTo>
                  <a:lnTo>
                    <a:pt x="1" y="828"/>
                  </a:lnTo>
                  <a:lnTo>
                    <a:pt x="9" y="907"/>
                  </a:lnTo>
                  <a:lnTo>
                    <a:pt x="25" y="985"/>
                  </a:lnTo>
                  <a:lnTo>
                    <a:pt x="48" y="1059"/>
                  </a:lnTo>
                  <a:lnTo>
                    <a:pt x="78" y="1129"/>
                  </a:lnTo>
                  <a:lnTo>
                    <a:pt x="114" y="1196"/>
                  </a:lnTo>
                  <a:lnTo>
                    <a:pt x="157" y="1259"/>
                  </a:lnTo>
                  <a:lnTo>
                    <a:pt x="205" y="1317"/>
                  </a:lnTo>
                  <a:lnTo>
                    <a:pt x="258" y="1371"/>
                  </a:lnTo>
                  <a:lnTo>
                    <a:pt x="316" y="1419"/>
                  </a:lnTo>
                  <a:lnTo>
                    <a:pt x="378" y="1462"/>
                  </a:lnTo>
                  <a:lnTo>
                    <a:pt x="446" y="1498"/>
                  </a:lnTo>
                  <a:lnTo>
                    <a:pt x="517" y="1528"/>
                  </a:lnTo>
                  <a:lnTo>
                    <a:pt x="591" y="1550"/>
                  </a:lnTo>
                  <a:lnTo>
                    <a:pt x="667" y="1567"/>
                  </a:lnTo>
                  <a:lnTo>
                    <a:pt x="747" y="1575"/>
                  </a:lnTo>
                  <a:lnTo>
                    <a:pt x="788" y="1575"/>
                  </a:lnTo>
                  <a:lnTo>
                    <a:pt x="828" y="1575"/>
                  </a:lnTo>
                  <a:lnTo>
                    <a:pt x="907" y="1567"/>
                  </a:lnTo>
                  <a:lnTo>
                    <a:pt x="984" y="1550"/>
                  </a:lnTo>
                  <a:lnTo>
                    <a:pt x="1059" y="1528"/>
                  </a:lnTo>
                  <a:lnTo>
                    <a:pt x="1129" y="1498"/>
                  </a:lnTo>
                  <a:lnTo>
                    <a:pt x="1196" y="1462"/>
                  </a:lnTo>
                  <a:lnTo>
                    <a:pt x="1258" y="1419"/>
                  </a:lnTo>
                  <a:lnTo>
                    <a:pt x="1317" y="1371"/>
                  </a:lnTo>
                  <a:lnTo>
                    <a:pt x="1370" y="1317"/>
                  </a:lnTo>
                  <a:lnTo>
                    <a:pt x="1419" y="1259"/>
                  </a:lnTo>
                  <a:lnTo>
                    <a:pt x="1461" y="1196"/>
                  </a:lnTo>
                  <a:lnTo>
                    <a:pt x="1497" y="1129"/>
                  </a:lnTo>
                  <a:lnTo>
                    <a:pt x="1527" y="1059"/>
                  </a:lnTo>
                  <a:lnTo>
                    <a:pt x="1550" y="985"/>
                  </a:lnTo>
                  <a:lnTo>
                    <a:pt x="1566" y="907"/>
                  </a:lnTo>
                  <a:lnTo>
                    <a:pt x="1575" y="828"/>
                  </a:lnTo>
                  <a:lnTo>
                    <a:pt x="1575" y="788"/>
                  </a:lnTo>
                  <a:lnTo>
                    <a:pt x="1575" y="748"/>
                  </a:lnTo>
                  <a:lnTo>
                    <a:pt x="1566" y="668"/>
                  </a:lnTo>
                  <a:lnTo>
                    <a:pt x="1550" y="591"/>
                  </a:lnTo>
                  <a:lnTo>
                    <a:pt x="1527" y="517"/>
                  </a:lnTo>
                  <a:lnTo>
                    <a:pt x="1497" y="446"/>
                  </a:lnTo>
                  <a:lnTo>
                    <a:pt x="1461" y="380"/>
                  </a:lnTo>
                  <a:lnTo>
                    <a:pt x="1419" y="316"/>
                  </a:lnTo>
                  <a:lnTo>
                    <a:pt x="1370" y="258"/>
                  </a:lnTo>
                  <a:lnTo>
                    <a:pt x="1317" y="205"/>
                  </a:lnTo>
                  <a:lnTo>
                    <a:pt x="1258" y="157"/>
                  </a:lnTo>
                  <a:lnTo>
                    <a:pt x="1196" y="114"/>
                  </a:lnTo>
                  <a:lnTo>
                    <a:pt x="1129" y="78"/>
                  </a:lnTo>
                  <a:lnTo>
                    <a:pt x="1059" y="48"/>
                  </a:lnTo>
                  <a:lnTo>
                    <a:pt x="984" y="25"/>
                  </a:lnTo>
                  <a:lnTo>
                    <a:pt x="907" y="9"/>
                  </a:lnTo>
                  <a:lnTo>
                    <a:pt x="828" y="1"/>
                  </a:lnTo>
                  <a:lnTo>
                    <a:pt x="78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lgn="ctr"/>
              <a:r>
                <a:rPr lang="en-US" b="1" dirty="0" smtClean="0">
                  <a:solidFill>
                    <a:srgbClr val="297FB8"/>
                  </a:solidFill>
                </a:rPr>
                <a:t>2010</a:t>
              </a:r>
              <a:endParaRPr lang="en-US" b="1" dirty="0">
                <a:solidFill>
                  <a:srgbClr val="297FB8"/>
                </a:solidFill>
              </a:endParaRPr>
            </a:p>
          </p:txBody>
        </p:sp>
      </p:grpSp>
      <p:grpSp>
        <p:nvGrpSpPr>
          <p:cNvPr id="18" name="Group 6"/>
          <p:cNvGrpSpPr/>
          <p:nvPr/>
        </p:nvGrpSpPr>
        <p:grpSpPr>
          <a:xfrm>
            <a:off x="890548" y="3158970"/>
            <a:ext cx="1739328" cy="1739328"/>
            <a:chOff x="3757613" y="2982913"/>
            <a:chExt cx="1697038" cy="1697038"/>
          </a:xfrm>
          <a:solidFill>
            <a:srgbClr val="8D44AD"/>
          </a:solidFill>
        </p:grpSpPr>
        <p:sp>
          <p:nvSpPr>
            <p:cNvPr id="19" name="Freeform 181"/>
            <p:cNvSpPr>
              <a:spLocks/>
            </p:cNvSpPr>
            <p:nvPr/>
          </p:nvSpPr>
          <p:spPr bwMode="auto">
            <a:xfrm>
              <a:off x="3757613" y="2982913"/>
              <a:ext cx="901700" cy="901700"/>
            </a:xfrm>
            <a:custGeom>
              <a:avLst/>
              <a:gdLst>
                <a:gd name="T0" fmla="*/ 1288 w 2272"/>
                <a:gd name="T1" fmla="*/ 2272 h 2272"/>
                <a:gd name="T2" fmla="*/ 1313 w 2272"/>
                <a:gd name="T3" fmla="*/ 2191 h 2272"/>
                <a:gd name="T4" fmla="*/ 1344 w 2272"/>
                <a:gd name="T5" fmla="*/ 2033 h 2272"/>
                <a:gd name="T6" fmla="*/ 1353 w 2272"/>
                <a:gd name="T7" fmla="*/ 1881 h 2272"/>
                <a:gd name="T8" fmla="*/ 1342 w 2272"/>
                <a:gd name="T9" fmla="*/ 1734 h 2272"/>
                <a:gd name="T10" fmla="*/ 1312 w 2272"/>
                <a:gd name="T11" fmla="*/ 1597 h 2272"/>
                <a:gd name="T12" fmla="*/ 1264 w 2272"/>
                <a:gd name="T13" fmla="*/ 1469 h 2272"/>
                <a:gd name="T14" fmla="*/ 1200 w 2272"/>
                <a:gd name="T15" fmla="*/ 1351 h 2272"/>
                <a:gd name="T16" fmla="*/ 1121 w 2272"/>
                <a:gd name="T17" fmla="*/ 1245 h 2272"/>
                <a:gd name="T18" fmla="*/ 1027 w 2272"/>
                <a:gd name="T19" fmla="*/ 1151 h 2272"/>
                <a:gd name="T20" fmla="*/ 920 w 2272"/>
                <a:gd name="T21" fmla="*/ 1072 h 2272"/>
                <a:gd name="T22" fmla="*/ 802 w 2272"/>
                <a:gd name="T23" fmla="*/ 1007 h 2272"/>
                <a:gd name="T24" fmla="*/ 674 w 2272"/>
                <a:gd name="T25" fmla="*/ 961 h 2272"/>
                <a:gd name="T26" fmla="*/ 537 w 2272"/>
                <a:gd name="T27" fmla="*/ 930 h 2272"/>
                <a:gd name="T28" fmla="*/ 392 w 2272"/>
                <a:gd name="T29" fmla="*/ 919 h 2272"/>
                <a:gd name="T30" fmla="*/ 239 w 2272"/>
                <a:gd name="T31" fmla="*/ 928 h 2272"/>
                <a:gd name="T32" fmla="*/ 80 w 2272"/>
                <a:gd name="T33" fmla="*/ 958 h 2272"/>
                <a:gd name="T34" fmla="*/ 0 w 2272"/>
                <a:gd name="T35" fmla="*/ 983 h 2272"/>
                <a:gd name="T36" fmla="*/ 983 w 2272"/>
                <a:gd name="T37" fmla="*/ 0 h 2272"/>
                <a:gd name="T38" fmla="*/ 958 w 2272"/>
                <a:gd name="T39" fmla="*/ 81 h 2272"/>
                <a:gd name="T40" fmla="*/ 928 w 2272"/>
                <a:gd name="T41" fmla="*/ 239 h 2272"/>
                <a:gd name="T42" fmla="*/ 919 w 2272"/>
                <a:gd name="T43" fmla="*/ 392 h 2272"/>
                <a:gd name="T44" fmla="*/ 929 w 2272"/>
                <a:gd name="T45" fmla="*/ 537 h 2272"/>
                <a:gd name="T46" fmla="*/ 959 w 2272"/>
                <a:gd name="T47" fmla="*/ 674 h 2272"/>
                <a:gd name="T48" fmla="*/ 1007 w 2272"/>
                <a:gd name="T49" fmla="*/ 804 h 2272"/>
                <a:gd name="T50" fmla="*/ 1072 w 2272"/>
                <a:gd name="T51" fmla="*/ 922 h 2272"/>
                <a:gd name="T52" fmla="*/ 1151 w 2272"/>
                <a:gd name="T53" fmla="*/ 1028 h 2272"/>
                <a:gd name="T54" fmla="*/ 1244 w 2272"/>
                <a:gd name="T55" fmla="*/ 1121 h 2272"/>
                <a:gd name="T56" fmla="*/ 1351 w 2272"/>
                <a:gd name="T57" fmla="*/ 1200 h 2272"/>
                <a:gd name="T58" fmla="*/ 1469 w 2272"/>
                <a:gd name="T59" fmla="*/ 1264 h 2272"/>
                <a:gd name="T60" fmla="*/ 1597 w 2272"/>
                <a:gd name="T61" fmla="*/ 1312 h 2272"/>
                <a:gd name="T62" fmla="*/ 1734 w 2272"/>
                <a:gd name="T63" fmla="*/ 1342 h 2272"/>
                <a:gd name="T64" fmla="*/ 1881 w 2272"/>
                <a:gd name="T65" fmla="*/ 1353 h 2272"/>
                <a:gd name="T66" fmla="*/ 2032 w 2272"/>
                <a:gd name="T67" fmla="*/ 1344 h 2272"/>
                <a:gd name="T68" fmla="*/ 2191 w 2272"/>
                <a:gd name="T69" fmla="*/ 1313 h 2272"/>
                <a:gd name="T70" fmla="*/ 2272 w 2272"/>
                <a:gd name="T71" fmla="*/ 1289 h 2272"/>
                <a:gd name="T72" fmla="*/ 1288 w 2272"/>
                <a:gd name="T73" fmla="*/ 2272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2" h="2272">
                  <a:moveTo>
                    <a:pt x="1288" y="2272"/>
                  </a:moveTo>
                  <a:lnTo>
                    <a:pt x="1313" y="2191"/>
                  </a:lnTo>
                  <a:lnTo>
                    <a:pt x="1344" y="2033"/>
                  </a:lnTo>
                  <a:lnTo>
                    <a:pt x="1353" y="1881"/>
                  </a:lnTo>
                  <a:lnTo>
                    <a:pt x="1342" y="1734"/>
                  </a:lnTo>
                  <a:lnTo>
                    <a:pt x="1312" y="1597"/>
                  </a:lnTo>
                  <a:lnTo>
                    <a:pt x="1264" y="1469"/>
                  </a:lnTo>
                  <a:lnTo>
                    <a:pt x="1200" y="1351"/>
                  </a:lnTo>
                  <a:lnTo>
                    <a:pt x="1121" y="1245"/>
                  </a:lnTo>
                  <a:lnTo>
                    <a:pt x="1027" y="1151"/>
                  </a:lnTo>
                  <a:lnTo>
                    <a:pt x="920" y="1072"/>
                  </a:lnTo>
                  <a:lnTo>
                    <a:pt x="802" y="1007"/>
                  </a:lnTo>
                  <a:lnTo>
                    <a:pt x="674" y="961"/>
                  </a:lnTo>
                  <a:lnTo>
                    <a:pt x="537" y="930"/>
                  </a:lnTo>
                  <a:lnTo>
                    <a:pt x="392" y="919"/>
                  </a:lnTo>
                  <a:lnTo>
                    <a:pt x="239" y="928"/>
                  </a:lnTo>
                  <a:lnTo>
                    <a:pt x="80" y="958"/>
                  </a:lnTo>
                  <a:lnTo>
                    <a:pt x="0" y="983"/>
                  </a:lnTo>
                  <a:lnTo>
                    <a:pt x="983" y="0"/>
                  </a:lnTo>
                  <a:lnTo>
                    <a:pt x="958" y="81"/>
                  </a:lnTo>
                  <a:lnTo>
                    <a:pt x="928" y="239"/>
                  </a:lnTo>
                  <a:lnTo>
                    <a:pt x="919" y="392"/>
                  </a:lnTo>
                  <a:lnTo>
                    <a:pt x="929" y="537"/>
                  </a:lnTo>
                  <a:lnTo>
                    <a:pt x="959" y="674"/>
                  </a:lnTo>
                  <a:lnTo>
                    <a:pt x="1007" y="804"/>
                  </a:lnTo>
                  <a:lnTo>
                    <a:pt x="1072" y="922"/>
                  </a:lnTo>
                  <a:lnTo>
                    <a:pt x="1151" y="1028"/>
                  </a:lnTo>
                  <a:lnTo>
                    <a:pt x="1244" y="1121"/>
                  </a:lnTo>
                  <a:lnTo>
                    <a:pt x="1351" y="1200"/>
                  </a:lnTo>
                  <a:lnTo>
                    <a:pt x="1469" y="1264"/>
                  </a:lnTo>
                  <a:lnTo>
                    <a:pt x="1597" y="1312"/>
                  </a:lnTo>
                  <a:lnTo>
                    <a:pt x="1734" y="1342"/>
                  </a:lnTo>
                  <a:lnTo>
                    <a:pt x="1881" y="1353"/>
                  </a:lnTo>
                  <a:lnTo>
                    <a:pt x="2032" y="1344"/>
                  </a:lnTo>
                  <a:lnTo>
                    <a:pt x="2191" y="1313"/>
                  </a:lnTo>
                  <a:lnTo>
                    <a:pt x="2272" y="1289"/>
                  </a:lnTo>
                  <a:lnTo>
                    <a:pt x="1288" y="22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 name="Freeform 185"/>
            <p:cNvSpPr>
              <a:spLocks/>
            </p:cNvSpPr>
            <p:nvPr/>
          </p:nvSpPr>
          <p:spPr bwMode="auto">
            <a:xfrm>
              <a:off x="4240213" y="3465513"/>
              <a:ext cx="1214438" cy="1214438"/>
            </a:xfrm>
            <a:custGeom>
              <a:avLst/>
              <a:gdLst>
                <a:gd name="T0" fmla="*/ 1609 w 3061"/>
                <a:gd name="T1" fmla="*/ 1 h 3061"/>
                <a:gd name="T2" fmla="*/ 1913 w 3061"/>
                <a:gd name="T3" fmla="*/ 46 h 3061"/>
                <a:gd name="T4" fmla="*/ 2194 w 3061"/>
                <a:gd name="T5" fmla="*/ 150 h 3061"/>
                <a:gd name="T6" fmla="*/ 2447 w 3061"/>
                <a:gd name="T7" fmla="*/ 303 h 3061"/>
                <a:gd name="T8" fmla="*/ 2663 w 3061"/>
                <a:gd name="T9" fmla="*/ 500 h 3061"/>
                <a:gd name="T10" fmla="*/ 2839 w 3061"/>
                <a:gd name="T11" fmla="*/ 736 h 3061"/>
                <a:gd name="T12" fmla="*/ 2969 w 3061"/>
                <a:gd name="T13" fmla="*/ 1003 h 3061"/>
                <a:gd name="T14" fmla="*/ 3044 w 3061"/>
                <a:gd name="T15" fmla="*/ 1297 h 3061"/>
                <a:gd name="T16" fmla="*/ 3061 w 3061"/>
                <a:gd name="T17" fmla="*/ 1530 h 3061"/>
                <a:gd name="T18" fmla="*/ 3044 w 3061"/>
                <a:gd name="T19" fmla="*/ 1764 h 3061"/>
                <a:gd name="T20" fmla="*/ 2969 w 3061"/>
                <a:gd name="T21" fmla="*/ 2057 h 3061"/>
                <a:gd name="T22" fmla="*/ 2839 w 3061"/>
                <a:gd name="T23" fmla="*/ 2324 h 3061"/>
                <a:gd name="T24" fmla="*/ 2663 w 3061"/>
                <a:gd name="T25" fmla="*/ 2560 h 3061"/>
                <a:gd name="T26" fmla="*/ 2447 w 3061"/>
                <a:gd name="T27" fmla="*/ 2758 h 3061"/>
                <a:gd name="T28" fmla="*/ 2194 w 3061"/>
                <a:gd name="T29" fmla="*/ 2911 h 3061"/>
                <a:gd name="T30" fmla="*/ 1913 w 3061"/>
                <a:gd name="T31" fmla="*/ 3013 h 3061"/>
                <a:gd name="T32" fmla="*/ 1609 w 3061"/>
                <a:gd name="T33" fmla="*/ 3060 h 3061"/>
                <a:gd name="T34" fmla="*/ 1451 w 3061"/>
                <a:gd name="T35" fmla="*/ 3060 h 3061"/>
                <a:gd name="T36" fmla="*/ 1147 w 3061"/>
                <a:gd name="T37" fmla="*/ 3013 h 3061"/>
                <a:gd name="T38" fmla="*/ 865 w 3061"/>
                <a:gd name="T39" fmla="*/ 2911 h 3061"/>
                <a:gd name="T40" fmla="*/ 614 w 3061"/>
                <a:gd name="T41" fmla="*/ 2758 h 3061"/>
                <a:gd name="T42" fmla="*/ 396 w 3061"/>
                <a:gd name="T43" fmla="*/ 2560 h 3061"/>
                <a:gd name="T44" fmla="*/ 220 w 3061"/>
                <a:gd name="T45" fmla="*/ 2324 h 3061"/>
                <a:gd name="T46" fmla="*/ 92 w 3061"/>
                <a:gd name="T47" fmla="*/ 2057 h 3061"/>
                <a:gd name="T48" fmla="*/ 16 w 3061"/>
                <a:gd name="T49" fmla="*/ 1764 h 3061"/>
                <a:gd name="T50" fmla="*/ 0 w 3061"/>
                <a:gd name="T51" fmla="*/ 1530 h 3061"/>
                <a:gd name="T52" fmla="*/ 16 w 3061"/>
                <a:gd name="T53" fmla="*/ 1297 h 3061"/>
                <a:gd name="T54" fmla="*/ 92 w 3061"/>
                <a:gd name="T55" fmla="*/ 1003 h 3061"/>
                <a:gd name="T56" fmla="*/ 220 w 3061"/>
                <a:gd name="T57" fmla="*/ 736 h 3061"/>
                <a:gd name="T58" fmla="*/ 396 w 3061"/>
                <a:gd name="T59" fmla="*/ 500 h 3061"/>
                <a:gd name="T60" fmla="*/ 614 w 3061"/>
                <a:gd name="T61" fmla="*/ 303 h 3061"/>
                <a:gd name="T62" fmla="*/ 865 w 3061"/>
                <a:gd name="T63" fmla="*/ 150 h 3061"/>
                <a:gd name="T64" fmla="*/ 1147 w 3061"/>
                <a:gd name="T65" fmla="*/ 46 h 3061"/>
                <a:gd name="T66" fmla="*/ 1451 w 3061"/>
                <a:gd name="T67" fmla="*/ 1 h 3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61" h="3061">
                  <a:moveTo>
                    <a:pt x="1530" y="0"/>
                  </a:moveTo>
                  <a:lnTo>
                    <a:pt x="1609" y="1"/>
                  </a:lnTo>
                  <a:lnTo>
                    <a:pt x="1764" y="17"/>
                  </a:lnTo>
                  <a:lnTo>
                    <a:pt x="1913" y="46"/>
                  </a:lnTo>
                  <a:lnTo>
                    <a:pt x="2057" y="92"/>
                  </a:lnTo>
                  <a:lnTo>
                    <a:pt x="2194" y="150"/>
                  </a:lnTo>
                  <a:lnTo>
                    <a:pt x="2324" y="220"/>
                  </a:lnTo>
                  <a:lnTo>
                    <a:pt x="2447" y="303"/>
                  </a:lnTo>
                  <a:lnTo>
                    <a:pt x="2559" y="396"/>
                  </a:lnTo>
                  <a:lnTo>
                    <a:pt x="2663" y="500"/>
                  </a:lnTo>
                  <a:lnTo>
                    <a:pt x="2758" y="614"/>
                  </a:lnTo>
                  <a:lnTo>
                    <a:pt x="2839" y="736"/>
                  </a:lnTo>
                  <a:lnTo>
                    <a:pt x="2911" y="866"/>
                  </a:lnTo>
                  <a:lnTo>
                    <a:pt x="2969" y="1003"/>
                  </a:lnTo>
                  <a:lnTo>
                    <a:pt x="3013" y="1147"/>
                  </a:lnTo>
                  <a:lnTo>
                    <a:pt x="3044" y="1297"/>
                  </a:lnTo>
                  <a:lnTo>
                    <a:pt x="3060" y="1451"/>
                  </a:lnTo>
                  <a:lnTo>
                    <a:pt x="3061" y="1530"/>
                  </a:lnTo>
                  <a:lnTo>
                    <a:pt x="3060" y="1610"/>
                  </a:lnTo>
                  <a:lnTo>
                    <a:pt x="3044" y="1764"/>
                  </a:lnTo>
                  <a:lnTo>
                    <a:pt x="3013" y="1913"/>
                  </a:lnTo>
                  <a:lnTo>
                    <a:pt x="2969" y="2057"/>
                  </a:lnTo>
                  <a:lnTo>
                    <a:pt x="2911" y="2194"/>
                  </a:lnTo>
                  <a:lnTo>
                    <a:pt x="2839" y="2324"/>
                  </a:lnTo>
                  <a:lnTo>
                    <a:pt x="2758" y="2447"/>
                  </a:lnTo>
                  <a:lnTo>
                    <a:pt x="2663" y="2560"/>
                  </a:lnTo>
                  <a:lnTo>
                    <a:pt x="2559" y="2663"/>
                  </a:lnTo>
                  <a:lnTo>
                    <a:pt x="2447" y="2758"/>
                  </a:lnTo>
                  <a:lnTo>
                    <a:pt x="2324" y="2840"/>
                  </a:lnTo>
                  <a:lnTo>
                    <a:pt x="2194" y="2911"/>
                  </a:lnTo>
                  <a:lnTo>
                    <a:pt x="2057" y="2969"/>
                  </a:lnTo>
                  <a:lnTo>
                    <a:pt x="1913" y="3013"/>
                  </a:lnTo>
                  <a:lnTo>
                    <a:pt x="1764" y="3044"/>
                  </a:lnTo>
                  <a:lnTo>
                    <a:pt x="1609" y="3060"/>
                  </a:lnTo>
                  <a:lnTo>
                    <a:pt x="1530" y="3061"/>
                  </a:lnTo>
                  <a:lnTo>
                    <a:pt x="1451" y="3060"/>
                  </a:lnTo>
                  <a:lnTo>
                    <a:pt x="1297" y="3044"/>
                  </a:lnTo>
                  <a:lnTo>
                    <a:pt x="1147" y="3013"/>
                  </a:lnTo>
                  <a:lnTo>
                    <a:pt x="1003" y="2969"/>
                  </a:lnTo>
                  <a:lnTo>
                    <a:pt x="865" y="2911"/>
                  </a:lnTo>
                  <a:lnTo>
                    <a:pt x="736" y="2840"/>
                  </a:lnTo>
                  <a:lnTo>
                    <a:pt x="614" y="2758"/>
                  </a:lnTo>
                  <a:lnTo>
                    <a:pt x="500" y="2663"/>
                  </a:lnTo>
                  <a:lnTo>
                    <a:pt x="396" y="2560"/>
                  </a:lnTo>
                  <a:lnTo>
                    <a:pt x="303" y="2447"/>
                  </a:lnTo>
                  <a:lnTo>
                    <a:pt x="220" y="2324"/>
                  </a:lnTo>
                  <a:lnTo>
                    <a:pt x="150" y="2194"/>
                  </a:lnTo>
                  <a:lnTo>
                    <a:pt x="92" y="2057"/>
                  </a:lnTo>
                  <a:lnTo>
                    <a:pt x="46" y="1913"/>
                  </a:lnTo>
                  <a:lnTo>
                    <a:pt x="16" y="1764"/>
                  </a:lnTo>
                  <a:lnTo>
                    <a:pt x="1" y="1610"/>
                  </a:lnTo>
                  <a:lnTo>
                    <a:pt x="0" y="1530"/>
                  </a:lnTo>
                  <a:lnTo>
                    <a:pt x="1" y="1451"/>
                  </a:lnTo>
                  <a:lnTo>
                    <a:pt x="16" y="1297"/>
                  </a:lnTo>
                  <a:lnTo>
                    <a:pt x="46" y="1147"/>
                  </a:lnTo>
                  <a:lnTo>
                    <a:pt x="92" y="1003"/>
                  </a:lnTo>
                  <a:lnTo>
                    <a:pt x="150" y="866"/>
                  </a:lnTo>
                  <a:lnTo>
                    <a:pt x="220" y="736"/>
                  </a:lnTo>
                  <a:lnTo>
                    <a:pt x="303" y="614"/>
                  </a:lnTo>
                  <a:lnTo>
                    <a:pt x="396" y="500"/>
                  </a:lnTo>
                  <a:lnTo>
                    <a:pt x="500" y="396"/>
                  </a:lnTo>
                  <a:lnTo>
                    <a:pt x="614" y="303"/>
                  </a:lnTo>
                  <a:lnTo>
                    <a:pt x="736" y="220"/>
                  </a:lnTo>
                  <a:lnTo>
                    <a:pt x="865" y="150"/>
                  </a:lnTo>
                  <a:lnTo>
                    <a:pt x="1003" y="92"/>
                  </a:lnTo>
                  <a:lnTo>
                    <a:pt x="1147" y="46"/>
                  </a:lnTo>
                  <a:lnTo>
                    <a:pt x="1297" y="17"/>
                  </a:lnTo>
                  <a:lnTo>
                    <a:pt x="1451" y="1"/>
                  </a:lnTo>
                  <a:lnTo>
                    <a:pt x="15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 name="Freeform 188"/>
            <p:cNvSpPr>
              <a:spLocks/>
            </p:cNvSpPr>
            <p:nvPr/>
          </p:nvSpPr>
          <p:spPr bwMode="auto">
            <a:xfrm>
              <a:off x="4530725" y="3756025"/>
              <a:ext cx="625475" cy="623888"/>
            </a:xfrm>
            <a:custGeom>
              <a:avLst/>
              <a:gdLst>
                <a:gd name="T0" fmla="*/ 828 w 1575"/>
                <a:gd name="T1" fmla="*/ 1 h 1575"/>
                <a:gd name="T2" fmla="*/ 984 w 1575"/>
                <a:gd name="T3" fmla="*/ 25 h 1575"/>
                <a:gd name="T4" fmla="*/ 1129 w 1575"/>
                <a:gd name="T5" fmla="*/ 78 h 1575"/>
                <a:gd name="T6" fmla="*/ 1258 w 1575"/>
                <a:gd name="T7" fmla="*/ 157 h 1575"/>
                <a:gd name="T8" fmla="*/ 1370 w 1575"/>
                <a:gd name="T9" fmla="*/ 258 h 1575"/>
                <a:gd name="T10" fmla="*/ 1461 w 1575"/>
                <a:gd name="T11" fmla="*/ 379 h 1575"/>
                <a:gd name="T12" fmla="*/ 1527 w 1575"/>
                <a:gd name="T13" fmla="*/ 517 h 1575"/>
                <a:gd name="T14" fmla="*/ 1566 w 1575"/>
                <a:gd name="T15" fmla="*/ 668 h 1575"/>
                <a:gd name="T16" fmla="*/ 1575 w 1575"/>
                <a:gd name="T17" fmla="*/ 788 h 1575"/>
                <a:gd name="T18" fmla="*/ 1566 w 1575"/>
                <a:gd name="T19" fmla="*/ 907 h 1575"/>
                <a:gd name="T20" fmla="*/ 1527 w 1575"/>
                <a:gd name="T21" fmla="*/ 1059 h 1575"/>
                <a:gd name="T22" fmla="*/ 1461 w 1575"/>
                <a:gd name="T23" fmla="*/ 1196 h 1575"/>
                <a:gd name="T24" fmla="*/ 1370 w 1575"/>
                <a:gd name="T25" fmla="*/ 1317 h 1575"/>
                <a:gd name="T26" fmla="*/ 1258 w 1575"/>
                <a:gd name="T27" fmla="*/ 1419 h 1575"/>
                <a:gd name="T28" fmla="*/ 1129 w 1575"/>
                <a:gd name="T29" fmla="*/ 1497 h 1575"/>
                <a:gd name="T30" fmla="*/ 984 w 1575"/>
                <a:gd name="T31" fmla="*/ 1550 h 1575"/>
                <a:gd name="T32" fmla="*/ 828 w 1575"/>
                <a:gd name="T33" fmla="*/ 1574 h 1575"/>
                <a:gd name="T34" fmla="*/ 746 w 1575"/>
                <a:gd name="T35" fmla="*/ 1574 h 1575"/>
                <a:gd name="T36" fmla="*/ 591 w 1575"/>
                <a:gd name="T37" fmla="*/ 1550 h 1575"/>
                <a:gd name="T38" fmla="*/ 446 w 1575"/>
                <a:gd name="T39" fmla="*/ 1497 h 1575"/>
                <a:gd name="T40" fmla="*/ 316 w 1575"/>
                <a:gd name="T41" fmla="*/ 1419 h 1575"/>
                <a:gd name="T42" fmla="*/ 205 w 1575"/>
                <a:gd name="T43" fmla="*/ 1317 h 1575"/>
                <a:gd name="T44" fmla="*/ 114 w 1575"/>
                <a:gd name="T45" fmla="*/ 1196 h 1575"/>
                <a:gd name="T46" fmla="*/ 48 w 1575"/>
                <a:gd name="T47" fmla="*/ 1059 h 1575"/>
                <a:gd name="T48" fmla="*/ 9 w 1575"/>
                <a:gd name="T49" fmla="*/ 907 h 1575"/>
                <a:gd name="T50" fmla="*/ 0 w 1575"/>
                <a:gd name="T51" fmla="*/ 788 h 1575"/>
                <a:gd name="T52" fmla="*/ 9 w 1575"/>
                <a:gd name="T53" fmla="*/ 668 h 1575"/>
                <a:gd name="T54" fmla="*/ 48 w 1575"/>
                <a:gd name="T55" fmla="*/ 517 h 1575"/>
                <a:gd name="T56" fmla="*/ 114 w 1575"/>
                <a:gd name="T57" fmla="*/ 379 h 1575"/>
                <a:gd name="T58" fmla="*/ 205 w 1575"/>
                <a:gd name="T59" fmla="*/ 258 h 1575"/>
                <a:gd name="T60" fmla="*/ 316 w 1575"/>
                <a:gd name="T61" fmla="*/ 157 h 1575"/>
                <a:gd name="T62" fmla="*/ 446 w 1575"/>
                <a:gd name="T63" fmla="*/ 78 h 1575"/>
                <a:gd name="T64" fmla="*/ 591 w 1575"/>
                <a:gd name="T65" fmla="*/ 25 h 1575"/>
                <a:gd name="T66" fmla="*/ 746 w 1575"/>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5" h="1575">
                  <a:moveTo>
                    <a:pt x="787" y="0"/>
                  </a:moveTo>
                  <a:lnTo>
                    <a:pt x="828" y="1"/>
                  </a:lnTo>
                  <a:lnTo>
                    <a:pt x="907" y="9"/>
                  </a:lnTo>
                  <a:lnTo>
                    <a:pt x="984" y="25"/>
                  </a:lnTo>
                  <a:lnTo>
                    <a:pt x="1058" y="48"/>
                  </a:lnTo>
                  <a:lnTo>
                    <a:pt x="1129" y="78"/>
                  </a:lnTo>
                  <a:lnTo>
                    <a:pt x="1196" y="114"/>
                  </a:lnTo>
                  <a:lnTo>
                    <a:pt x="1258" y="157"/>
                  </a:lnTo>
                  <a:lnTo>
                    <a:pt x="1317" y="205"/>
                  </a:lnTo>
                  <a:lnTo>
                    <a:pt x="1370" y="258"/>
                  </a:lnTo>
                  <a:lnTo>
                    <a:pt x="1418" y="316"/>
                  </a:lnTo>
                  <a:lnTo>
                    <a:pt x="1461" y="379"/>
                  </a:lnTo>
                  <a:lnTo>
                    <a:pt x="1497" y="446"/>
                  </a:lnTo>
                  <a:lnTo>
                    <a:pt x="1527" y="517"/>
                  </a:lnTo>
                  <a:lnTo>
                    <a:pt x="1550" y="591"/>
                  </a:lnTo>
                  <a:lnTo>
                    <a:pt x="1566" y="668"/>
                  </a:lnTo>
                  <a:lnTo>
                    <a:pt x="1573" y="747"/>
                  </a:lnTo>
                  <a:lnTo>
                    <a:pt x="1575" y="788"/>
                  </a:lnTo>
                  <a:lnTo>
                    <a:pt x="1573" y="828"/>
                  </a:lnTo>
                  <a:lnTo>
                    <a:pt x="1566" y="907"/>
                  </a:lnTo>
                  <a:lnTo>
                    <a:pt x="1550" y="984"/>
                  </a:lnTo>
                  <a:lnTo>
                    <a:pt x="1527" y="1059"/>
                  </a:lnTo>
                  <a:lnTo>
                    <a:pt x="1497" y="1129"/>
                  </a:lnTo>
                  <a:lnTo>
                    <a:pt x="1461" y="1196"/>
                  </a:lnTo>
                  <a:lnTo>
                    <a:pt x="1418" y="1259"/>
                  </a:lnTo>
                  <a:lnTo>
                    <a:pt x="1370" y="1317"/>
                  </a:lnTo>
                  <a:lnTo>
                    <a:pt x="1317" y="1370"/>
                  </a:lnTo>
                  <a:lnTo>
                    <a:pt x="1258" y="1419"/>
                  </a:lnTo>
                  <a:lnTo>
                    <a:pt x="1196" y="1461"/>
                  </a:lnTo>
                  <a:lnTo>
                    <a:pt x="1129" y="1497"/>
                  </a:lnTo>
                  <a:lnTo>
                    <a:pt x="1058" y="1527"/>
                  </a:lnTo>
                  <a:lnTo>
                    <a:pt x="984" y="1550"/>
                  </a:lnTo>
                  <a:lnTo>
                    <a:pt x="907" y="1566"/>
                  </a:lnTo>
                  <a:lnTo>
                    <a:pt x="828" y="1574"/>
                  </a:lnTo>
                  <a:lnTo>
                    <a:pt x="787" y="1575"/>
                  </a:lnTo>
                  <a:lnTo>
                    <a:pt x="746" y="1574"/>
                  </a:lnTo>
                  <a:lnTo>
                    <a:pt x="667" y="1566"/>
                  </a:lnTo>
                  <a:lnTo>
                    <a:pt x="591" y="1550"/>
                  </a:lnTo>
                  <a:lnTo>
                    <a:pt x="516" y="1527"/>
                  </a:lnTo>
                  <a:lnTo>
                    <a:pt x="446" y="1497"/>
                  </a:lnTo>
                  <a:lnTo>
                    <a:pt x="378" y="1461"/>
                  </a:lnTo>
                  <a:lnTo>
                    <a:pt x="316" y="1419"/>
                  </a:lnTo>
                  <a:lnTo>
                    <a:pt x="258" y="1370"/>
                  </a:lnTo>
                  <a:lnTo>
                    <a:pt x="205" y="1317"/>
                  </a:lnTo>
                  <a:lnTo>
                    <a:pt x="155" y="1259"/>
                  </a:lnTo>
                  <a:lnTo>
                    <a:pt x="114" y="1196"/>
                  </a:lnTo>
                  <a:lnTo>
                    <a:pt x="78" y="1129"/>
                  </a:lnTo>
                  <a:lnTo>
                    <a:pt x="48" y="1059"/>
                  </a:lnTo>
                  <a:lnTo>
                    <a:pt x="25" y="984"/>
                  </a:lnTo>
                  <a:lnTo>
                    <a:pt x="9" y="907"/>
                  </a:lnTo>
                  <a:lnTo>
                    <a:pt x="0" y="828"/>
                  </a:lnTo>
                  <a:lnTo>
                    <a:pt x="0" y="788"/>
                  </a:lnTo>
                  <a:lnTo>
                    <a:pt x="0" y="747"/>
                  </a:lnTo>
                  <a:lnTo>
                    <a:pt x="9" y="668"/>
                  </a:lnTo>
                  <a:lnTo>
                    <a:pt x="25" y="591"/>
                  </a:lnTo>
                  <a:lnTo>
                    <a:pt x="48" y="517"/>
                  </a:lnTo>
                  <a:lnTo>
                    <a:pt x="78" y="446"/>
                  </a:lnTo>
                  <a:lnTo>
                    <a:pt x="114" y="379"/>
                  </a:lnTo>
                  <a:lnTo>
                    <a:pt x="155" y="316"/>
                  </a:lnTo>
                  <a:lnTo>
                    <a:pt x="205" y="258"/>
                  </a:lnTo>
                  <a:lnTo>
                    <a:pt x="258" y="205"/>
                  </a:lnTo>
                  <a:lnTo>
                    <a:pt x="316" y="157"/>
                  </a:lnTo>
                  <a:lnTo>
                    <a:pt x="378" y="114"/>
                  </a:lnTo>
                  <a:lnTo>
                    <a:pt x="446" y="78"/>
                  </a:lnTo>
                  <a:lnTo>
                    <a:pt x="516" y="48"/>
                  </a:lnTo>
                  <a:lnTo>
                    <a:pt x="591" y="25"/>
                  </a:lnTo>
                  <a:lnTo>
                    <a:pt x="667" y="9"/>
                  </a:lnTo>
                  <a:lnTo>
                    <a:pt x="746" y="1"/>
                  </a:lnTo>
                  <a:lnTo>
                    <a:pt x="78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lgn="ctr"/>
              <a:r>
                <a:rPr lang="en-US" b="1" dirty="0" smtClean="0">
                  <a:solidFill>
                    <a:srgbClr val="8D44AD"/>
                  </a:solidFill>
                </a:rPr>
                <a:t>2008</a:t>
              </a:r>
              <a:endParaRPr lang="en-US" b="1" dirty="0">
                <a:solidFill>
                  <a:srgbClr val="8D44AD"/>
                </a:solidFill>
              </a:endParaRPr>
            </a:p>
          </p:txBody>
        </p:sp>
      </p:grpSp>
      <p:sp>
        <p:nvSpPr>
          <p:cNvPr id="22" name="Freeform 186"/>
          <p:cNvSpPr>
            <a:spLocks/>
          </p:cNvSpPr>
          <p:nvPr/>
        </p:nvSpPr>
        <p:spPr bwMode="auto">
          <a:xfrm>
            <a:off x="89992" y="2343812"/>
            <a:ext cx="1246328" cy="1244702"/>
          </a:xfrm>
          <a:custGeom>
            <a:avLst/>
            <a:gdLst>
              <a:gd name="T0" fmla="*/ 1611 w 3063"/>
              <a:gd name="T1" fmla="*/ 2 h 3062"/>
              <a:gd name="T2" fmla="*/ 1914 w 3063"/>
              <a:gd name="T3" fmla="*/ 47 h 3062"/>
              <a:gd name="T4" fmla="*/ 2196 w 3063"/>
              <a:gd name="T5" fmla="*/ 151 h 3062"/>
              <a:gd name="T6" fmla="*/ 2448 w 3063"/>
              <a:gd name="T7" fmla="*/ 304 h 3062"/>
              <a:gd name="T8" fmla="*/ 2665 w 3063"/>
              <a:gd name="T9" fmla="*/ 501 h 3062"/>
              <a:gd name="T10" fmla="*/ 2841 w 3063"/>
              <a:gd name="T11" fmla="*/ 737 h 3062"/>
              <a:gd name="T12" fmla="*/ 2971 w 3063"/>
              <a:gd name="T13" fmla="*/ 1005 h 3062"/>
              <a:gd name="T14" fmla="*/ 3046 w 3063"/>
              <a:gd name="T15" fmla="*/ 1298 h 3062"/>
              <a:gd name="T16" fmla="*/ 3063 w 3063"/>
              <a:gd name="T17" fmla="*/ 1531 h 3062"/>
              <a:gd name="T18" fmla="*/ 3046 w 3063"/>
              <a:gd name="T19" fmla="*/ 1764 h 3062"/>
              <a:gd name="T20" fmla="*/ 2971 w 3063"/>
              <a:gd name="T21" fmla="*/ 2057 h 3062"/>
              <a:gd name="T22" fmla="*/ 2841 w 3063"/>
              <a:gd name="T23" fmla="*/ 2326 h 3062"/>
              <a:gd name="T24" fmla="*/ 2665 w 3063"/>
              <a:gd name="T25" fmla="*/ 2560 h 3062"/>
              <a:gd name="T26" fmla="*/ 2448 w 3063"/>
              <a:gd name="T27" fmla="*/ 2759 h 3062"/>
              <a:gd name="T28" fmla="*/ 2196 w 3063"/>
              <a:gd name="T29" fmla="*/ 2912 h 3062"/>
              <a:gd name="T30" fmla="*/ 1914 w 3063"/>
              <a:gd name="T31" fmla="*/ 3014 h 3062"/>
              <a:gd name="T32" fmla="*/ 1611 w 3063"/>
              <a:gd name="T33" fmla="*/ 3061 h 3062"/>
              <a:gd name="T34" fmla="*/ 1453 w 3063"/>
              <a:gd name="T35" fmla="*/ 3061 h 3062"/>
              <a:gd name="T36" fmla="*/ 1148 w 3063"/>
              <a:gd name="T37" fmla="*/ 3014 h 3062"/>
              <a:gd name="T38" fmla="*/ 867 w 3063"/>
              <a:gd name="T39" fmla="*/ 2912 h 3062"/>
              <a:gd name="T40" fmla="*/ 616 w 3063"/>
              <a:gd name="T41" fmla="*/ 2759 h 3062"/>
              <a:gd name="T42" fmla="*/ 398 w 3063"/>
              <a:gd name="T43" fmla="*/ 2560 h 3062"/>
              <a:gd name="T44" fmla="*/ 222 w 3063"/>
              <a:gd name="T45" fmla="*/ 2326 h 3062"/>
              <a:gd name="T46" fmla="*/ 93 w 3063"/>
              <a:gd name="T47" fmla="*/ 2057 h 3062"/>
              <a:gd name="T48" fmla="*/ 18 w 3063"/>
              <a:gd name="T49" fmla="*/ 1764 h 3062"/>
              <a:gd name="T50" fmla="*/ 0 w 3063"/>
              <a:gd name="T51" fmla="*/ 1531 h 3062"/>
              <a:gd name="T52" fmla="*/ 18 w 3063"/>
              <a:gd name="T53" fmla="*/ 1298 h 3062"/>
              <a:gd name="T54" fmla="*/ 93 w 3063"/>
              <a:gd name="T55" fmla="*/ 1005 h 3062"/>
              <a:gd name="T56" fmla="*/ 222 w 3063"/>
              <a:gd name="T57" fmla="*/ 737 h 3062"/>
              <a:gd name="T58" fmla="*/ 398 w 3063"/>
              <a:gd name="T59" fmla="*/ 501 h 3062"/>
              <a:gd name="T60" fmla="*/ 616 w 3063"/>
              <a:gd name="T61" fmla="*/ 304 h 3062"/>
              <a:gd name="T62" fmla="*/ 867 w 3063"/>
              <a:gd name="T63" fmla="*/ 151 h 3062"/>
              <a:gd name="T64" fmla="*/ 1148 w 3063"/>
              <a:gd name="T65" fmla="*/ 47 h 3062"/>
              <a:gd name="T66" fmla="*/ 1453 w 3063"/>
              <a:gd name="T67" fmla="*/ 2 h 3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63" h="3062">
                <a:moveTo>
                  <a:pt x="1532" y="0"/>
                </a:moveTo>
                <a:lnTo>
                  <a:pt x="1611" y="2"/>
                </a:lnTo>
                <a:lnTo>
                  <a:pt x="1765" y="17"/>
                </a:lnTo>
                <a:lnTo>
                  <a:pt x="1914" y="47"/>
                </a:lnTo>
                <a:lnTo>
                  <a:pt x="2058" y="92"/>
                </a:lnTo>
                <a:lnTo>
                  <a:pt x="2196" y="151"/>
                </a:lnTo>
                <a:lnTo>
                  <a:pt x="2325" y="221"/>
                </a:lnTo>
                <a:lnTo>
                  <a:pt x="2448" y="304"/>
                </a:lnTo>
                <a:lnTo>
                  <a:pt x="2561" y="397"/>
                </a:lnTo>
                <a:lnTo>
                  <a:pt x="2665" y="501"/>
                </a:lnTo>
                <a:lnTo>
                  <a:pt x="2759" y="615"/>
                </a:lnTo>
                <a:lnTo>
                  <a:pt x="2841" y="737"/>
                </a:lnTo>
                <a:lnTo>
                  <a:pt x="2912" y="868"/>
                </a:lnTo>
                <a:lnTo>
                  <a:pt x="2971" y="1005"/>
                </a:lnTo>
                <a:lnTo>
                  <a:pt x="3015" y="1148"/>
                </a:lnTo>
                <a:lnTo>
                  <a:pt x="3046" y="1298"/>
                </a:lnTo>
                <a:lnTo>
                  <a:pt x="3061" y="1452"/>
                </a:lnTo>
                <a:lnTo>
                  <a:pt x="3063" y="1531"/>
                </a:lnTo>
                <a:lnTo>
                  <a:pt x="3061" y="1610"/>
                </a:lnTo>
                <a:lnTo>
                  <a:pt x="3046" y="1764"/>
                </a:lnTo>
                <a:lnTo>
                  <a:pt x="3015" y="1914"/>
                </a:lnTo>
                <a:lnTo>
                  <a:pt x="2971" y="2057"/>
                </a:lnTo>
                <a:lnTo>
                  <a:pt x="2912" y="2195"/>
                </a:lnTo>
                <a:lnTo>
                  <a:pt x="2841" y="2326"/>
                </a:lnTo>
                <a:lnTo>
                  <a:pt x="2759" y="2448"/>
                </a:lnTo>
                <a:lnTo>
                  <a:pt x="2665" y="2560"/>
                </a:lnTo>
                <a:lnTo>
                  <a:pt x="2561" y="2664"/>
                </a:lnTo>
                <a:lnTo>
                  <a:pt x="2448" y="2759"/>
                </a:lnTo>
                <a:lnTo>
                  <a:pt x="2325" y="2840"/>
                </a:lnTo>
                <a:lnTo>
                  <a:pt x="2196" y="2912"/>
                </a:lnTo>
                <a:lnTo>
                  <a:pt x="2058" y="2970"/>
                </a:lnTo>
                <a:lnTo>
                  <a:pt x="1914" y="3014"/>
                </a:lnTo>
                <a:lnTo>
                  <a:pt x="1765" y="3045"/>
                </a:lnTo>
                <a:lnTo>
                  <a:pt x="1611" y="3061"/>
                </a:lnTo>
                <a:lnTo>
                  <a:pt x="1532" y="3062"/>
                </a:lnTo>
                <a:lnTo>
                  <a:pt x="1453" y="3061"/>
                </a:lnTo>
                <a:lnTo>
                  <a:pt x="1299" y="3045"/>
                </a:lnTo>
                <a:lnTo>
                  <a:pt x="1148" y="3014"/>
                </a:lnTo>
                <a:lnTo>
                  <a:pt x="1004" y="2970"/>
                </a:lnTo>
                <a:lnTo>
                  <a:pt x="867" y="2912"/>
                </a:lnTo>
                <a:lnTo>
                  <a:pt x="737" y="2840"/>
                </a:lnTo>
                <a:lnTo>
                  <a:pt x="616" y="2759"/>
                </a:lnTo>
                <a:lnTo>
                  <a:pt x="502" y="2664"/>
                </a:lnTo>
                <a:lnTo>
                  <a:pt x="398" y="2560"/>
                </a:lnTo>
                <a:lnTo>
                  <a:pt x="305" y="2448"/>
                </a:lnTo>
                <a:lnTo>
                  <a:pt x="222" y="2326"/>
                </a:lnTo>
                <a:lnTo>
                  <a:pt x="152" y="2195"/>
                </a:lnTo>
                <a:lnTo>
                  <a:pt x="93" y="2057"/>
                </a:lnTo>
                <a:lnTo>
                  <a:pt x="48" y="1914"/>
                </a:lnTo>
                <a:lnTo>
                  <a:pt x="18" y="1764"/>
                </a:lnTo>
                <a:lnTo>
                  <a:pt x="3" y="1610"/>
                </a:lnTo>
                <a:lnTo>
                  <a:pt x="0" y="1531"/>
                </a:lnTo>
                <a:lnTo>
                  <a:pt x="3" y="1452"/>
                </a:lnTo>
                <a:lnTo>
                  <a:pt x="18" y="1298"/>
                </a:lnTo>
                <a:lnTo>
                  <a:pt x="48" y="1148"/>
                </a:lnTo>
                <a:lnTo>
                  <a:pt x="93" y="1005"/>
                </a:lnTo>
                <a:lnTo>
                  <a:pt x="152" y="868"/>
                </a:lnTo>
                <a:lnTo>
                  <a:pt x="222" y="737"/>
                </a:lnTo>
                <a:lnTo>
                  <a:pt x="305" y="615"/>
                </a:lnTo>
                <a:lnTo>
                  <a:pt x="398" y="501"/>
                </a:lnTo>
                <a:lnTo>
                  <a:pt x="502" y="397"/>
                </a:lnTo>
                <a:lnTo>
                  <a:pt x="616" y="304"/>
                </a:lnTo>
                <a:lnTo>
                  <a:pt x="737" y="221"/>
                </a:lnTo>
                <a:lnTo>
                  <a:pt x="867" y="151"/>
                </a:lnTo>
                <a:lnTo>
                  <a:pt x="1004" y="92"/>
                </a:lnTo>
                <a:lnTo>
                  <a:pt x="1148" y="47"/>
                </a:lnTo>
                <a:lnTo>
                  <a:pt x="1299" y="17"/>
                </a:lnTo>
                <a:lnTo>
                  <a:pt x="1453" y="2"/>
                </a:lnTo>
                <a:lnTo>
                  <a:pt x="1532" y="0"/>
                </a:lnTo>
                <a:close/>
              </a:path>
            </a:pathLst>
          </a:custGeom>
          <a:solidFill>
            <a:srgbClr val="2D3E50"/>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3" name="Freeform 187"/>
          <p:cNvSpPr>
            <a:spLocks/>
          </p:cNvSpPr>
          <p:nvPr/>
        </p:nvSpPr>
        <p:spPr bwMode="auto">
          <a:xfrm>
            <a:off x="378024" y="2646446"/>
            <a:ext cx="641062" cy="639435"/>
          </a:xfrm>
          <a:custGeom>
            <a:avLst/>
            <a:gdLst>
              <a:gd name="T0" fmla="*/ 828 w 1575"/>
              <a:gd name="T1" fmla="*/ 1 h 1575"/>
              <a:gd name="T2" fmla="*/ 985 w 1575"/>
              <a:gd name="T3" fmla="*/ 25 h 1575"/>
              <a:gd name="T4" fmla="*/ 1129 w 1575"/>
              <a:gd name="T5" fmla="*/ 78 h 1575"/>
              <a:gd name="T6" fmla="*/ 1258 w 1575"/>
              <a:gd name="T7" fmla="*/ 157 h 1575"/>
              <a:gd name="T8" fmla="*/ 1371 w 1575"/>
              <a:gd name="T9" fmla="*/ 258 h 1575"/>
              <a:gd name="T10" fmla="*/ 1461 w 1575"/>
              <a:gd name="T11" fmla="*/ 380 h 1575"/>
              <a:gd name="T12" fmla="*/ 1528 w 1575"/>
              <a:gd name="T13" fmla="*/ 517 h 1575"/>
              <a:gd name="T14" fmla="*/ 1566 w 1575"/>
              <a:gd name="T15" fmla="*/ 668 h 1575"/>
              <a:gd name="T16" fmla="*/ 1575 w 1575"/>
              <a:gd name="T17" fmla="*/ 788 h 1575"/>
              <a:gd name="T18" fmla="*/ 1566 w 1575"/>
              <a:gd name="T19" fmla="*/ 907 h 1575"/>
              <a:gd name="T20" fmla="*/ 1528 w 1575"/>
              <a:gd name="T21" fmla="*/ 1059 h 1575"/>
              <a:gd name="T22" fmla="*/ 1461 w 1575"/>
              <a:gd name="T23" fmla="*/ 1196 h 1575"/>
              <a:gd name="T24" fmla="*/ 1371 w 1575"/>
              <a:gd name="T25" fmla="*/ 1317 h 1575"/>
              <a:gd name="T26" fmla="*/ 1258 w 1575"/>
              <a:gd name="T27" fmla="*/ 1419 h 1575"/>
              <a:gd name="T28" fmla="*/ 1129 w 1575"/>
              <a:gd name="T29" fmla="*/ 1498 h 1575"/>
              <a:gd name="T30" fmla="*/ 985 w 1575"/>
              <a:gd name="T31" fmla="*/ 1550 h 1575"/>
              <a:gd name="T32" fmla="*/ 828 w 1575"/>
              <a:gd name="T33" fmla="*/ 1575 h 1575"/>
              <a:gd name="T34" fmla="*/ 747 w 1575"/>
              <a:gd name="T35" fmla="*/ 1575 h 1575"/>
              <a:gd name="T36" fmla="*/ 591 w 1575"/>
              <a:gd name="T37" fmla="*/ 1550 h 1575"/>
              <a:gd name="T38" fmla="*/ 446 w 1575"/>
              <a:gd name="T39" fmla="*/ 1498 h 1575"/>
              <a:gd name="T40" fmla="*/ 316 w 1575"/>
              <a:gd name="T41" fmla="*/ 1419 h 1575"/>
              <a:gd name="T42" fmla="*/ 205 w 1575"/>
              <a:gd name="T43" fmla="*/ 1317 h 1575"/>
              <a:gd name="T44" fmla="*/ 114 w 1575"/>
              <a:gd name="T45" fmla="*/ 1196 h 1575"/>
              <a:gd name="T46" fmla="*/ 48 w 1575"/>
              <a:gd name="T47" fmla="*/ 1059 h 1575"/>
              <a:gd name="T48" fmla="*/ 9 w 1575"/>
              <a:gd name="T49" fmla="*/ 907 h 1575"/>
              <a:gd name="T50" fmla="*/ 0 w 1575"/>
              <a:gd name="T51" fmla="*/ 788 h 1575"/>
              <a:gd name="T52" fmla="*/ 9 w 1575"/>
              <a:gd name="T53" fmla="*/ 668 h 1575"/>
              <a:gd name="T54" fmla="*/ 48 w 1575"/>
              <a:gd name="T55" fmla="*/ 517 h 1575"/>
              <a:gd name="T56" fmla="*/ 114 w 1575"/>
              <a:gd name="T57" fmla="*/ 380 h 1575"/>
              <a:gd name="T58" fmla="*/ 205 w 1575"/>
              <a:gd name="T59" fmla="*/ 258 h 1575"/>
              <a:gd name="T60" fmla="*/ 316 w 1575"/>
              <a:gd name="T61" fmla="*/ 157 h 1575"/>
              <a:gd name="T62" fmla="*/ 446 w 1575"/>
              <a:gd name="T63" fmla="*/ 78 h 1575"/>
              <a:gd name="T64" fmla="*/ 591 w 1575"/>
              <a:gd name="T65" fmla="*/ 25 h 1575"/>
              <a:gd name="T66" fmla="*/ 747 w 1575"/>
              <a:gd name="T67" fmla="*/ 1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5" h="1575">
                <a:moveTo>
                  <a:pt x="788" y="0"/>
                </a:moveTo>
                <a:lnTo>
                  <a:pt x="828" y="1"/>
                </a:lnTo>
                <a:lnTo>
                  <a:pt x="907" y="9"/>
                </a:lnTo>
                <a:lnTo>
                  <a:pt x="985" y="25"/>
                </a:lnTo>
                <a:lnTo>
                  <a:pt x="1059" y="48"/>
                </a:lnTo>
                <a:lnTo>
                  <a:pt x="1129" y="78"/>
                </a:lnTo>
                <a:lnTo>
                  <a:pt x="1196" y="114"/>
                </a:lnTo>
                <a:lnTo>
                  <a:pt x="1258" y="157"/>
                </a:lnTo>
                <a:lnTo>
                  <a:pt x="1317" y="205"/>
                </a:lnTo>
                <a:lnTo>
                  <a:pt x="1371" y="258"/>
                </a:lnTo>
                <a:lnTo>
                  <a:pt x="1419" y="316"/>
                </a:lnTo>
                <a:lnTo>
                  <a:pt x="1461" y="380"/>
                </a:lnTo>
                <a:lnTo>
                  <a:pt x="1497" y="446"/>
                </a:lnTo>
                <a:lnTo>
                  <a:pt x="1528" y="517"/>
                </a:lnTo>
                <a:lnTo>
                  <a:pt x="1550" y="591"/>
                </a:lnTo>
                <a:lnTo>
                  <a:pt x="1566" y="668"/>
                </a:lnTo>
                <a:lnTo>
                  <a:pt x="1575" y="748"/>
                </a:lnTo>
                <a:lnTo>
                  <a:pt x="1575" y="788"/>
                </a:lnTo>
                <a:lnTo>
                  <a:pt x="1575" y="828"/>
                </a:lnTo>
                <a:lnTo>
                  <a:pt x="1566" y="907"/>
                </a:lnTo>
                <a:lnTo>
                  <a:pt x="1550" y="985"/>
                </a:lnTo>
                <a:lnTo>
                  <a:pt x="1528" y="1059"/>
                </a:lnTo>
                <a:lnTo>
                  <a:pt x="1497" y="1129"/>
                </a:lnTo>
                <a:lnTo>
                  <a:pt x="1461" y="1196"/>
                </a:lnTo>
                <a:lnTo>
                  <a:pt x="1419" y="1259"/>
                </a:lnTo>
                <a:lnTo>
                  <a:pt x="1371" y="1317"/>
                </a:lnTo>
                <a:lnTo>
                  <a:pt x="1317" y="1371"/>
                </a:lnTo>
                <a:lnTo>
                  <a:pt x="1258" y="1419"/>
                </a:lnTo>
                <a:lnTo>
                  <a:pt x="1196" y="1462"/>
                </a:lnTo>
                <a:lnTo>
                  <a:pt x="1129" y="1498"/>
                </a:lnTo>
                <a:lnTo>
                  <a:pt x="1059" y="1528"/>
                </a:lnTo>
                <a:lnTo>
                  <a:pt x="985" y="1550"/>
                </a:lnTo>
                <a:lnTo>
                  <a:pt x="907" y="1567"/>
                </a:lnTo>
                <a:lnTo>
                  <a:pt x="828" y="1575"/>
                </a:lnTo>
                <a:lnTo>
                  <a:pt x="788" y="1575"/>
                </a:lnTo>
                <a:lnTo>
                  <a:pt x="747" y="1575"/>
                </a:lnTo>
                <a:lnTo>
                  <a:pt x="667" y="1567"/>
                </a:lnTo>
                <a:lnTo>
                  <a:pt x="591" y="1550"/>
                </a:lnTo>
                <a:lnTo>
                  <a:pt x="517" y="1528"/>
                </a:lnTo>
                <a:lnTo>
                  <a:pt x="446" y="1498"/>
                </a:lnTo>
                <a:lnTo>
                  <a:pt x="380" y="1462"/>
                </a:lnTo>
                <a:lnTo>
                  <a:pt x="316" y="1419"/>
                </a:lnTo>
                <a:lnTo>
                  <a:pt x="258" y="1371"/>
                </a:lnTo>
                <a:lnTo>
                  <a:pt x="205" y="1317"/>
                </a:lnTo>
                <a:lnTo>
                  <a:pt x="157" y="1259"/>
                </a:lnTo>
                <a:lnTo>
                  <a:pt x="114" y="1196"/>
                </a:lnTo>
                <a:lnTo>
                  <a:pt x="78" y="1129"/>
                </a:lnTo>
                <a:lnTo>
                  <a:pt x="48" y="1059"/>
                </a:lnTo>
                <a:lnTo>
                  <a:pt x="25" y="985"/>
                </a:lnTo>
                <a:lnTo>
                  <a:pt x="9" y="907"/>
                </a:lnTo>
                <a:lnTo>
                  <a:pt x="1" y="828"/>
                </a:lnTo>
                <a:lnTo>
                  <a:pt x="0" y="788"/>
                </a:lnTo>
                <a:lnTo>
                  <a:pt x="1" y="748"/>
                </a:lnTo>
                <a:lnTo>
                  <a:pt x="9" y="668"/>
                </a:lnTo>
                <a:lnTo>
                  <a:pt x="25" y="591"/>
                </a:lnTo>
                <a:lnTo>
                  <a:pt x="48" y="517"/>
                </a:lnTo>
                <a:lnTo>
                  <a:pt x="78" y="446"/>
                </a:lnTo>
                <a:lnTo>
                  <a:pt x="114" y="380"/>
                </a:lnTo>
                <a:lnTo>
                  <a:pt x="157" y="316"/>
                </a:lnTo>
                <a:lnTo>
                  <a:pt x="205" y="258"/>
                </a:lnTo>
                <a:lnTo>
                  <a:pt x="258" y="205"/>
                </a:lnTo>
                <a:lnTo>
                  <a:pt x="316" y="157"/>
                </a:lnTo>
                <a:lnTo>
                  <a:pt x="380" y="114"/>
                </a:lnTo>
                <a:lnTo>
                  <a:pt x="446" y="78"/>
                </a:lnTo>
                <a:lnTo>
                  <a:pt x="517" y="48"/>
                </a:lnTo>
                <a:lnTo>
                  <a:pt x="591" y="25"/>
                </a:lnTo>
                <a:lnTo>
                  <a:pt x="667" y="9"/>
                </a:lnTo>
                <a:lnTo>
                  <a:pt x="747" y="1"/>
                </a:lnTo>
                <a:lnTo>
                  <a:pt x="7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r>
              <a:rPr lang="en-US" b="1" dirty="0" smtClean="0">
                <a:solidFill>
                  <a:srgbClr val="2D3E50"/>
                </a:solidFill>
              </a:rPr>
              <a:t>1992</a:t>
            </a:r>
            <a:endParaRPr lang="en-US" b="1" dirty="0">
              <a:solidFill>
                <a:srgbClr val="2D3E50"/>
              </a:solidFill>
            </a:endParaRPr>
          </a:p>
        </p:txBody>
      </p:sp>
      <p:grpSp>
        <p:nvGrpSpPr>
          <p:cNvPr id="24" name="Group 137"/>
          <p:cNvGrpSpPr/>
          <p:nvPr/>
        </p:nvGrpSpPr>
        <p:grpSpPr>
          <a:xfrm>
            <a:off x="1411657" y="1860773"/>
            <a:ext cx="1218219" cy="1638911"/>
            <a:chOff x="964753" y="5090462"/>
            <a:chExt cx="2039039" cy="2185213"/>
          </a:xfrm>
        </p:grpSpPr>
        <p:sp>
          <p:nvSpPr>
            <p:cNvPr id="25" name="TextBox 138"/>
            <p:cNvSpPr txBox="1"/>
            <p:nvPr/>
          </p:nvSpPr>
          <p:spPr>
            <a:xfrm>
              <a:off x="964753" y="5090462"/>
              <a:ext cx="2039039" cy="369332"/>
            </a:xfrm>
            <a:prstGeom prst="rect">
              <a:avLst/>
            </a:prstGeom>
            <a:noFill/>
          </p:spPr>
          <p:txBody>
            <a:bodyPr wrap="none" rtlCol="0">
              <a:spAutoFit/>
            </a:bodyPr>
            <a:lstStyle/>
            <a:p>
              <a:r>
                <a:rPr lang="es-CO" sz="1200" b="1" dirty="0">
                  <a:solidFill>
                    <a:srgbClr val="8D44AD"/>
                  </a:solidFill>
                  <a:latin typeface="Open Sans" panose="020B0606030504020204" pitchFamily="34" charset="0"/>
                  <a:ea typeface="Open Sans" panose="020B0606030504020204" pitchFamily="34" charset="0"/>
                  <a:cs typeface="Open Sans" panose="020B0606030504020204" pitchFamily="34" charset="0"/>
                </a:rPr>
                <a:t>Ley 1188 de 2008</a:t>
              </a:r>
              <a:endParaRPr lang="en-US" sz="1200" b="1" dirty="0">
                <a:solidFill>
                  <a:srgbClr val="8D44A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139"/>
            <p:cNvSpPr txBox="1"/>
            <p:nvPr/>
          </p:nvSpPr>
          <p:spPr>
            <a:xfrm>
              <a:off x="1071320" y="5429016"/>
              <a:ext cx="1919460" cy="1846659"/>
            </a:xfrm>
            <a:prstGeom prst="rect">
              <a:avLst/>
            </a:prstGeom>
            <a:noFill/>
          </p:spPr>
          <p:txBody>
            <a:bodyPr wrap="square" rtlCol="0">
              <a:spAutoFit/>
            </a:bodyPr>
            <a:lstStyle/>
            <a:p>
              <a:pPr algn="just"/>
              <a:r>
                <a:rPr lang="es-CO" sz="1200" b="1" dirty="0"/>
                <a:t>Por la cual se regula el registro calificado de programas de educación superior</a:t>
              </a:r>
              <a:endParaRPr lang="en-US" sz="1200" b="1"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7" name="Group 140"/>
          <p:cNvGrpSpPr/>
          <p:nvPr/>
        </p:nvGrpSpPr>
        <p:grpSpPr>
          <a:xfrm>
            <a:off x="5246189" y="4449583"/>
            <a:ext cx="1465786" cy="1266006"/>
            <a:chOff x="1071320" y="5111713"/>
            <a:chExt cx="2453414" cy="1688005"/>
          </a:xfrm>
        </p:grpSpPr>
        <p:sp>
          <p:nvSpPr>
            <p:cNvPr id="28" name="TextBox 141"/>
            <p:cNvSpPr txBox="1"/>
            <p:nvPr/>
          </p:nvSpPr>
          <p:spPr>
            <a:xfrm>
              <a:off x="1071320" y="5111713"/>
              <a:ext cx="2453414" cy="369331"/>
            </a:xfrm>
            <a:prstGeom prst="rect">
              <a:avLst/>
            </a:prstGeom>
            <a:noFill/>
          </p:spPr>
          <p:txBody>
            <a:bodyPr wrap="none" rtlCol="0">
              <a:spAutoFit/>
            </a:bodyPr>
            <a:lstStyle/>
            <a:p>
              <a:r>
                <a:rPr lang="es-CO" sz="1200" b="1" dirty="0" smtClean="0">
                  <a:solidFill>
                    <a:srgbClr val="E84C3D"/>
                  </a:solidFill>
                  <a:latin typeface="Open Sans" panose="020B0606030504020204" pitchFamily="34" charset="0"/>
                  <a:ea typeface="Open Sans" panose="020B0606030504020204" pitchFamily="34" charset="0"/>
                  <a:cs typeface="Open Sans" panose="020B0606030504020204" pitchFamily="34" charset="0"/>
                </a:rPr>
                <a:t>Decreto </a:t>
              </a:r>
              <a:r>
                <a:rPr lang="es-CO" sz="1200" b="1" dirty="0">
                  <a:solidFill>
                    <a:srgbClr val="E84C3D"/>
                  </a:solidFill>
                  <a:latin typeface="Open Sans" panose="020B0606030504020204" pitchFamily="34" charset="0"/>
                  <a:ea typeface="Open Sans" panose="020B0606030504020204" pitchFamily="34" charset="0"/>
                  <a:cs typeface="Open Sans" panose="020B0606030504020204" pitchFamily="34" charset="0"/>
                </a:rPr>
                <a:t>1075 de 2015</a:t>
              </a:r>
              <a:endParaRPr lang="en-US" sz="1200" b="1" dirty="0">
                <a:solidFill>
                  <a:srgbClr val="E84C3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142"/>
            <p:cNvSpPr txBox="1"/>
            <p:nvPr/>
          </p:nvSpPr>
          <p:spPr>
            <a:xfrm>
              <a:off x="1123063" y="5445503"/>
              <a:ext cx="2176555" cy="1354215"/>
            </a:xfrm>
            <a:prstGeom prst="rect">
              <a:avLst/>
            </a:prstGeom>
            <a:noFill/>
          </p:spPr>
          <p:txBody>
            <a:bodyPr wrap="square" rtlCol="0">
              <a:spAutoFit/>
            </a:bodyPr>
            <a:lstStyle/>
            <a:p>
              <a:pPr algn="just"/>
              <a:r>
                <a:rPr lang="en-US" sz="1200" dirty="0" err="1" smtClean="0">
                  <a:latin typeface="Open Sans" panose="020B0606030504020204" pitchFamily="34" charset="0"/>
                  <a:ea typeface="Open Sans" panose="020B0606030504020204" pitchFamily="34" charset="0"/>
                  <a:cs typeface="Open Sans" panose="020B0606030504020204" pitchFamily="34" charset="0"/>
                </a:rPr>
                <a:t>Por</a:t>
              </a:r>
              <a:r>
                <a:rPr lang="en-US" sz="1200" dirty="0" smtClean="0">
                  <a:latin typeface="Open Sans" panose="020B0606030504020204" pitchFamily="34" charset="0"/>
                  <a:ea typeface="Open Sans" panose="020B0606030504020204" pitchFamily="34" charset="0"/>
                  <a:cs typeface="Open Sans" panose="020B0606030504020204" pitchFamily="34" charset="0"/>
                </a:rPr>
                <a:t> </a:t>
              </a:r>
              <a:r>
                <a:rPr lang="en-US" sz="1200" dirty="0" err="1" smtClean="0">
                  <a:latin typeface="Open Sans" panose="020B0606030504020204" pitchFamily="34" charset="0"/>
                  <a:ea typeface="Open Sans" panose="020B0606030504020204" pitchFamily="34" charset="0"/>
                  <a:cs typeface="Open Sans" panose="020B0606030504020204" pitchFamily="34" charset="0"/>
                </a:rPr>
                <a:t>medio</a:t>
              </a:r>
              <a:r>
                <a:rPr lang="en-US" sz="1200" dirty="0" smtClean="0">
                  <a:latin typeface="Open Sans" panose="020B0606030504020204" pitchFamily="34" charset="0"/>
                  <a:ea typeface="Open Sans" panose="020B0606030504020204" pitchFamily="34" charset="0"/>
                  <a:cs typeface="Open Sans" panose="020B0606030504020204" pitchFamily="34" charset="0"/>
                </a:rPr>
                <a:t> del </a:t>
              </a:r>
              <a:r>
                <a:rPr lang="en-US" sz="1200" dirty="0" err="1" smtClean="0">
                  <a:latin typeface="Open Sans" panose="020B0606030504020204" pitchFamily="34" charset="0"/>
                  <a:ea typeface="Open Sans" panose="020B0606030504020204" pitchFamily="34" charset="0"/>
                  <a:cs typeface="Open Sans" panose="020B0606030504020204" pitchFamily="34" charset="0"/>
                </a:rPr>
                <a:t>cual</a:t>
              </a:r>
              <a:r>
                <a:rPr lang="en-US" sz="1200" dirty="0" smtClean="0">
                  <a:latin typeface="Open Sans" panose="020B0606030504020204" pitchFamily="34" charset="0"/>
                  <a:ea typeface="Open Sans" panose="020B0606030504020204" pitchFamily="34" charset="0"/>
                  <a:cs typeface="Open Sans" panose="020B0606030504020204" pitchFamily="34" charset="0"/>
                </a:rPr>
                <a:t> se </a:t>
              </a:r>
              <a:r>
                <a:rPr lang="en-US" sz="1200" dirty="0" err="1" smtClean="0">
                  <a:latin typeface="Open Sans" panose="020B0606030504020204" pitchFamily="34" charset="0"/>
                  <a:ea typeface="Open Sans" panose="020B0606030504020204" pitchFamily="34" charset="0"/>
                  <a:cs typeface="Open Sans" panose="020B0606030504020204" pitchFamily="34" charset="0"/>
                </a:rPr>
                <a:t>expide</a:t>
              </a:r>
              <a:r>
                <a:rPr lang="en-US" sz="1200" dirty="0" smtClean="0">
                  <a:latin typeface="Open Sans" panose="020B0606030504020204" pitchFamily="34" charset="0"/>
                  <a:ea typeface="Open Sans" panose="020B0606030504020204" pitchFamily="34" charset="0"/>
                  <a:cs typeface="Open Sans" panose="020B0606030504020204" pitchFamily="34" charset="0"/>
                </a:rPr>
                <a:t> el </a:t>
              </a:r>
              <a:r>
                <a:rPr lang="en-US" sz="1200" dirty="0" err="1" smtClean="0">
                  <a:latin typeface="Open Sans" panose="020B0606030504020204" pitchFamily="34" charset="0"/>
                  <a:ea typeface="Open Sans" panose="020B0606030504020204" pitchFamily="34" charset="0"/>
                  <a:cs typeface="Open Sans" panose="020B0606030504020204" pitchFamily="34" charset="0"/>
                </a:rPr>
                <a:t>Decreto</a:t>
              </a:r>
              <a:r>
                <a:rPr lang="en-US" sz="1200" dirty="0" smtClean="0">
                  <a:latin typeface="Open Sans" panose="020B0606030504020204" pitchFamily="34" charset="0"/>
                  <a:ea typeface="Open Sans" panose="020B0606030504020204" pitchFamily="34" charset="0"/>
                  <a:cs typeface="Open Sans" panose="020B0606030504020204" pitchFamily="34" charset="0"/>
                </a:rPr>
                <a:t> </a:t>
              </a:r>
              <a:r>
                <a:rPr lang="en-US" sz="1200" dirty="0" err="1">
                  <a:latin typeface="Open Sans" panose="020B0606030504020204" pitchFamily="34" charset="0"/>
                  <a:ea typeface="Open Sans" panose="020B0606030504020204" pitchFamily="34" charset="0"/>
                  <a:cs typeface="Open Sans" panose="020B0606030504020204" pitchFamily="34" charset="0"/>
                </a:rPr>
                <a:t>Ú</a:t>
              </a:r>
              <a:r>
                <a:rPr lang="en-US" sz="1200" dirty="0" err="1" smtClean="0">
                  <a:latin typeface="Open Sans" panose="020B0606030504020204" pitchFamily="34" charset="0"/>
                  <a:ea typeface="Open Sans" panose="020B0606030504020204" pitchFamily="34" charset="0"/>
                  <a:cs typeface="Open Sans" panose="020B0606030504020204" pitchFamily="34" charset="0"/>
                </a:rPr>
                <a:t>nico</a:t>
              </a:r>
              <a:r>
                <a:rPr lang="en-US" sz="1200" dirty="0" smtClean="0">
                  <a:latin typeface="Open Sans" panose="020B0606030504020204" pitchFamily="34" charset="0"/>
                  <a:ea typeface="Open Sans" panose="020B0606030504020204" pitchFamily="34" charset="0"/>
                  <a:cs typeface="Open Sans" panose="020B0606030504020204" pitchFamily="34" charset="0"/>
                </a:rPr>
                <a:t> </a:t>
              </a:r>
              <a:r>
                <a:rPr lang="en-US" sz="1200" dirty="0" err="1" smtClean="0">
                  <a:latin typeface="Open Sans" panose="020B0606030504020204" pitchFamily="34" charset="0"/>
                  <a:ea typeface="Open Sans" panose="020B0606030504020204" pitchFamily="34" charset="0"/>
                  <a:cs typeface="Open Sans" panose="020B0606030504020204" pitchFamily="34" charset="0"/>
                </a:rPr>
                <a:t>reglamentario</a:t>
              </a:r>
              <a:r>
                <a:rPr lang="en-US" sz="1200" dirty="0" smtClean="0">
                  <a:latin typeface="Open Sans" panose="020B0606030504020204" pitchFamily="34" charset="0"/>
                  <a:ea typeface="Open Sans" panose="020B0606030504020204" pitchFamily="34" charset="0"/>
                  <a:cs typeface="Open Sans" panose="020B0606030504020204" pitchFamily="34" charset="0"/>
                </a:rPr>
                <a:t> del Sector </a:t>
              </a:r>
              <a:r>
                <a:rPr lang="en-US" sz="1200" dirty="0" err="1" smtClean="0">
                  <a:latin typeface="Open Sans" panose="020B0606030504020204" pitchFamily="34" charset="0"/>
                  <a:ea typeface="Open Sans" panose="020B0606030504020204" pitchFamily="34" charset="0"/>
                  <a:cs typeface="Open Sans" panose="020B0606030504020204" pitchFamily="34" charset="0"/>
                </a:rPr>
                <a:t>Educación</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0" name="Group 143"/>
          <p:cNvGrpSpPr/>
          <p:nvPr/>
        </p:nvGrpSpPr>
        <p:grpSpPr>
          <a:xfrm>
            <a:off x="4086489" y="1860773"/>
            <a:ext cx="1223155" cy="1438306"/>
            <a:chOff x="1071320" y="5111713"/>
            <a:chExt cx="2047301" cy="1917741"/>
          </a:xfrm>
        </p:grpSpPr>
        <p:sp>
          <p:nvSpPr>
            <p:cNvPr id="31" name="TextBox 144"/>
            <p:cNvSpPr txBox="1"/>
            <p:nvPr/>
          </p:nvSpPr>
          <p:spPr>
            <a:xfrm>
              <a:off x="1071320" y="5111713"/>
              <a:ext cx="2047301" cy="369332"/>
            </a:xfrm>
            <a:prstGeom prst="rect">
              <a:avLst/>
            </a:prstGeom>
            <a:noFill/>
          </p:spPr>
          <p:txBody>
            <a:bodyPr wrap="none" rtlCol="0">
              <a:spAutoFit/>
            </a:bodyPr>
            <a:lstStyle/>
            <a:p>
              <a:r>
                <a:rPr lang="es-CO" sz="1200" b="1" dirty="0">
                  <a:solidFill>
                    <a:srgbClr val="297FB8"/>
                  </a:solidFill>
                  <a:latin typeface="Open Sans" panose="020B0606030504020204" pitchFamily="34" charset="0"/>
                  <a:ea typeface="Open Sans" panose="020B0606030504020204" pitchFamily="34" charset="0"/>
                  <a:cs typeface="Open Sans" panose="020B0606030504020204" pitchFamily="34" charset="0"/>
                </a:rPr>
                <a:t>Ley 1740 de 2014 </a:t>
              </a:r>
              <a:endParaRPr lang="en-US" sz="1200" b="1" dirty="0">
                <a:solidFill>
                  <a:srgbClr val="297FB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145"/>
            <p:cNvSpPr txBox="1"/>
            <p:nvPr/>
          </p:nvSpPr>
          <p:spPr>
            <a:xfrm>
              <a:off x="1071320" y="5429016"/>
              <a:ext cx="1992834" cy="1600438"/>
            </a:xfrm>
            <a:prstGeom prst="rect">
              <a:avLst/>
            </a:prstGeom>
            <a:noFill/>
          </p:spPr>
          <p:txBody>
            <a:bodyPr wrap="square" rtlCol="0">
              <a:spAutoFit/>
            </a:bodyPr>
            <a:lstStyle/>
            <a:p>
              <a:pPr algn="just"/>
              <a:r>
                <a:rPr lang="es-CO" sz="1200" b="1" dirty="0"/>
                <a:t>Por la cual se regula la inspección y vigilancia de la educación superior</a:t>
              </a:r>
              <a:endParaRPr lang="en-US" sz="1200" b="1"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3" name="Group 146"/>
          <p:cNvGrpSpPr/>
          <p:nvPr/>
        </p:nvGrpSpPr>
        <p:grpSpPr>
          <a:xfrm>
            <a:off x="2563862" y="4426500"/>
            <a:ext cx="1502014" cy="1269579"/>
            <a:chOff x="1038941" y="5150615"/>
            <a:chExt cx="2514053" cy="1391997"/>
          </a:xfrm>
        </p:grpSpPr>
        <p:sp>
          <p:nvSpPr>
            <p:cNvPr id="34" name="TextBox 147"/>
            <p:cNvSpPr txBox="1"/>
            <p:nvPr/>
          </p:nvSpPr>
          <p:spPr>
            <a:xfrm>
              <a:off x="1038941" y="5150615"/>
              <a:ext cx="2514053" cy="303708"/>
            </a:xfrm>
            <a:prstGeom prst="rect">
              <a:avLst/>
            </a:prstGeom>
            <a:noFill/>
          </p:spPr>
          <p:txBody>
            <a:bodyPr wrap="none" rtlCol="0">
              <a:spAutoFit/>
            </a:bodyPr>
            <a:lstStyle/>
            <a:p>
              <a:r>
                <a:rPr lang="es-CO" sz="1200" b="1" dirty="0" smtClean="0">
                  <a:solidFill>
                    <a:srgbClr val="297FB8"/>
                  </a:solidFill>
                  <a:latin typeface="Open Sans" panose="020B0606030504020204" pitchFamily="34" charset="0"/>
                  <a:ea typeface="Open Sans" panose="020B0606030504020204" pitchFamily="34" charset="0"/>
                  <a:cs typeface="Open Sans" panose="020B0606030504020204" pitchFamily="34" charset="0"/>
                </a:rPr>
                <a:t>Decreto </a:t>
              </a:r>
              <a:r>
                <a:rPr lang="es-CO" sz="1200" b="1" dirty="0">
                  <a:solidFill>
                    <a:srgbClr val="297FB8"/>
                  </a:solidFill>
                  <a:latin typeface="Open Sans" panose="020B0606030504020204" pitchFamily="34" charset="0"/>
                  <a:ea typeface="Open Sans" panose="020B0606030504020204" pitchFamily="34" charset="0"/>
                  <a:cs typeface="Open Sans" panose="020B0606030504020204" pitchFamily="34" charset="0"/>
                </a:rPr>
                <a:t>1295 de 2010 </a:t>
              </a:r>
              <a:endParaRPr lang="en-US" sz="1200" b="1" dirty="0">
                <a:solidFill>
                  <a:srgbClr val="297FB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148"/>
            <p:cNvSpPr txBox="1"/>
            <p:nvPr/>
          </p:nvSpPr>
          <p:spPr>
            <a:xfrm>
              <a:off x="1071320" y="5429015"/>
              <a:ext cx="2276419" cy="1113597"/>
            </a:xfrm>
            <a:prstGeom prst="rect">
              <a:avLst/>
            </a:prstGeom>
            <a:noFill/>
          </p:spPr>
          <p:txBody>
            <a:bodyPr wrap="square" rtlCol="0">
              <a:spAutoFit/>
            </a:bodyPr>
            <a:lstStyle/>
            <a:p>
              <a:pPr algn="just"/>
              <a:r>
                <a:rPr lang="en-US" sz="1200" dirty="0" err="1" smtClean="0">
                  <a:latin typeface="Open Sans" panose="020B0606030504020204" pitchFamily="34" charset="0"/>
                  <a:ea typeface="Open Sans" panose="020B0606030504020204" pitchFamily="34" charset="0"/>
                  <a:cs typeface="Open Sans" panose="020B0606030504020204" pitchFamily="34" charset="0"/>
                </a:rPr>
                <a:t>Por</a:t>
              </a:r>
              <a:r>
                <a:rPr lang="en-US" sz="1200" dirty="0" smtClean="0">
                  <a:latin typeface="Open Sans" panose="020B0606030504020204" pitchFamily="34" charset="0"/>
                  <a:ea typeface="Open Sans" panose="020B0606030504020204" pitchFamily="34" charset="0"/>
                  <a:cs typeface="Open Sans" panose="020B0606030504020204" pitchFamily="34" charset="0"/>
                </a:rPr>
                <a:t> el </a:t>
              </a:r>
              <a:r>
                <a:rPr lang="en-US" sz="1200" dirty="0" err="1" smtClean="0">
                  <a:latin typeface="Open Sans" panose="020B0606030504020204" pitchFamily="34" charset="0"/>
                  <a:ea typeface="Open Sans" panose="020B0606030504020204" pitchFamily="34" charset="0"/>
                  <a:cs typeface="Open Sans" panose="020B0606030504020204" pitchFamily="34" charset="0"/>
                </a:rPr>
                <a:t>cual</a:t>
              </a:r>
              <a:r>
                <a:rPr lang="en-US" sz="1200" dirty="0" smtClean="0">
                  <a:latin typeface="Open Sans" panose="020B0606030504020204" pitchFamily="34" charset="0"/>
                  <a:ea typeface="Open Sans" panose="020B0606030504020204" pitchFamily="34" charset="0"/>
                  <a:cs typeface="Open Sans" panose="020B0606030504020204" pitchFamily="34" charset="0"/>
                </a:rPr>
                <a:t> se </a:t>
              </a:r>
              <a:r>
                <a:rPr lang="en-US" sz="1200" dirty="0" err="1" smtClean="0">
                  <a:latin typeface="Open Sans" panose="020B0606030504020204" pitchFamily="34" charset="0"/>
                  <a:ea typeface="Open Sans" panose="020B0606030504020204" pitchFamily="34" charset="0"/>
                  <a:cs typeface="Open Sans" panose="020B0606030504020204" pitchFamily="34" charset="0"/>
                </a:rPr>
                <a:t>reglamenta</a:t>
              </a:r>
              <a:r>
                <a:rPr lang="en-US" sz="1200" dirty="0" smtClean="0">
                  <a:latin typeface="Open Sans" panose="020B0606030504020204" pitchFamily="34" charset="0"/>
                  <a:ea typeface="Open Sans" panose="020B0606030504020204" pitchFamily="34" charset="0"/>
                  <a:cs typeface="Open Sans" panose="020B0606030504020204" pitchFamily="34" charset="0"/>
                </a:rPr>
                <a:t> el </a:t>
              </a:r>
              <a:r>
                <a:rPr lang="en-US" sz="1200" dirty="0" err="1" smtClean="0">
                  <a:latin typeface="Open Sans" panose="020B0606030504020204" pitchFamily="34" charset="0"/>
                  <a:ea typeface="Open Sans" panose="020B0606030504020204" pitchFamily="34" charset="0"/>
                  <a:cs typeface="Open Sans" panose="020B0606030504020204" pitchFamily="34" charset="0"/>
                </a:rPr>
                <a:t>registrro</a:t>
              </a:r>
              <a:r>
                <a:rPr lang="en-US" sz="1200" dirty="0" smtClean="0">
                  <a:latin typeface="Open Sans" panose="020B0606030504020204" pitchFamily="34" charset="0"/>
                  <a:ea typeface="Open Sans" panose="020B0606030504020204" pitchFamily="34" charset="0"/>
                  <a:cs typeface="Open Sans" panose="020B0606030504020204" pitchFamily="34" charset="0"/>
                </a:rPr>
                <a:t> </a:t>
              </a:r>
              <a:r>
                <a:rPr lang="en-US" sz="1200" dirty="0" err="1" smtClean="0">
                  <a:latin typeface="Open Sans" panose="020B0606030504020204" pitchFamily="34" charset="0"/>
                  <a:ea typeface="Open Sans" panose="020B0606030504020204" pitchFamily="34" charset="0"/>
                  <a:cs typeface="Open Sans" panose="020B0606030504020204" pitchFamily="34" charset="0"/>
                </a:rPr>
                <a:t>calificado</a:t>
              </a:r>
              <a:r>
                <a:rPr lang="en-US" sz="1200" dirty="0" smtClean="0">
                  <a:latin typeface="Open Sans" panose="020B0606030504020204" pitchFamily="34" charset="0"/>
                  <a:ea typeface="Open Sans" panose="020B0606030504020204" pitchFamily="34" charset="0"/>
                  <a:cs typeface="Open Sans" panose="020B0606030504020204" pitchFamily="34" charset="0"/>
                </a:rPr>
                <a:t> y la </a:t>
              </a:r>
              <a:r>
                <a:rPr lang="en-US" sz="1200" dirty="0" err="1" smtClean="0">
                  <a:latin typeface="Open Sans" panose="020B0606030504020204" pitchFamily="34" charset="0"/>
                  <a:ea typeface="Open Sans" panose="020B0606030504020204" pitchFamily="34" charset="0"/>
                  <a:cs typeface="Open Sans" panose="020B0606030504020204" pitchFamily="34" charset="0"/>
                </a:rPr>
                <a:t>oferta</a:t>
              </a:r>
              <a:r>
                <a:rPr lang="en-US" sz="1200" dirty="0" smtClean="0">
                  <a:latin typeface="Open Sans" panose="020B0606030504020204" pitchFamily="34" charset="0"/>
                  <a:ea typeface="Open Sans" panose="020B0606030504020204" pitchFamily="34" charset="0"/>
                  <a:cs typeface="Open Sans" panose="020B0606030504020204" pitchFamily="34" charset="0"/>
                </a:rPr>
                <a:t> de </a:t>
              </a:r>
              <a:r>
                <a:rPr lang="en-US" sz="1200" dirty="0" err="1" smtClean="0">
                  <a:latin typeface="Open Sans" panose="020B0606030504020204" pitchFamily="34" charset="0"/>
                  <a:ea typeface="Open Sans" panose="020B0606030504020204" pitchFamily="34" charset="0"/>
                  <a:cs typeface="Open Sans" panose="020B0606030504020204" pitchFamily="34" charset="0"/>
                </a:rPr>
                <a:t>programas</a:t>
              </a:r>
              <a:r>
                <a:rPr lang="en-US" sz="1200" dirty="0" smtClean="0">
                  <a:latin typeface="Open Sans" panose="020B0606030504020204" pitchFamily="34" charset="0"/>
                  <a:ea typeface="Open Sans" panose="020B0606030504020204" pitchFamily="34" charset="0"/>
                  <a:cs typeface="Open Sans" panose="020B0606030504020204" pitchFamily="34" charset="0"/>
                </a:rPr>
                <a:t> de E.S</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6" name="Group 149"/>
          <p:cNvGrpSpPr/>
          <p:nvPr/>
        </p:nvGrpSpPr>
        <p:grpSpPr>
          <a:xfrm>
            <a:off x="6554346" y="1876712"/>
            <a:ext cx="1504514" cy="1438306"/>
            <a:chOff x="1071320" y="5111713"/>
            <a:chExt cx="2518236" cy="1917738"/>
          </a:xfrm>
        </p:grpSpPr>
        <p:sp>
          <p:nvSpPr>
            <p:cNvPr id="37" name="TextBox 150"/>
            <p:cNvSpPr txBox="1"/>
            <p:nvPr/>
          </p:nvSpPr>
          <p:spPr>
            <a:xfrm>
              <a:off x="1071320" y="5111713"/>
              <a:ext cx="2518236" cy="369331"/>
            </a:xfrm>
            <a:prstGeom prst="rect">
              <a:avLst/>
            </a:prstGeom>
            <a:noFill/>
          </p:spPr>
          <p:txBody>
            <a:bodyPr wrap="none" rtlCol="0">
              <a:spAutoFit/>
            </a:bodyPr>
            <a:lstStyle/>
            <a:p>
              <a:r>
                <a:rPr lang="es-CO" sz="1200" b="1" dirty="0" smtClean="0">
                  <a:solidFill>
                    <a:srgbClr val="F39C11"/>
                  </a:solidFill>
                  <a:latin typeface="Open Sans" panose="020B0606030504020204" pitchFamily="34" charset="0"/>
                  <a:ea typeface="Open Sans" panose="020B0606030504020204" pitchFamily="34" charset="0"/>
                  <a:cs typeface="Open Sans" panose="020B0606030504020204" pitchFamily="34" charset="0"/>
                </a:rPr>
                <a:t>Decreto </a:t>
              </a:r>
              <a:r>
                <a:rPr lang="es-CO" sz="1200" b="1" dirty="0">
                  <a:solidFill>
                    <a:srgbClr val="F39C11"/>
                  </a:solidFill>
                  <a:latin typeface="Open Sans" panose="020B0606030504020204" pitchFamily="34" charset="0"/>
                  <a:ea typeface="Open Sans" panose="020B0606030504020204" pitchFamily="34" charset="0"/>
                  <a:cs typeface="Open Sans" panose="020B0606030504020204" pitchFamily="34" charset="0"/>
                </a:rPr>
                <a:t>1280 de 2018 </a:t>
              </a:r>
              <a:endParaRPr lang="en-US" sz="1200" b="1" dirty="0">
                <a:solidFill>
                  <a:srgbClr val="F39C1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151"/>
            <p:cNvSpPr txBox="1"/>
            <p:nvPr/>
          </p:nvSpPr>
          <p:spPr>
            <a:xfrm>
              <a:off x="1071320" y="5429015"/>
              <a:ext cx="2210390" cy="1600436"/>
            </a:xfrm>
            <a:prstGeom prst="rect">
              <a:avLst/>
            </a:prstGeom>
            <a:noFill/>
          </p:spPr>
          <p:txBody>
            <a:bodyPr wrap="square" rtlCol="0">
              <a:spAutoFit/>
            </a:bodyPr>
            <a:lstStyle/>
            <a:p>
              <a:pPr algn="just"/>
              <a:r>
                <a:rPr lang="en-US" sz="1200" dirty="0" err="1" smtClean="0">
                  <a:latin typeface="Open Sans" panose="020B0606030504020204" pitchFamily="34" charset="0"/>
                  <a:ea typeface="Open Sans" panose="020B0606030504020204" pitchFamily="34" charset="0"/>
                  <a:cs typeface="Open Sans" panose="020B0606030504020204" pitchFamily="34" charset="0"/>
                </a:rPr>
                <a:t>Por</a:t>
              </a:r>
              <a:r>
                <a:rPr lang="en-US" sz="1200" dirty="0" smtClean="0">
                  <a:latin typeface="Open Sans" panose="020B0606030504020204" pitchFamily="34" charset="0"/>
                  <a:ea typeface="Open Sans" panose="020B0606030504020204" pitchFamily="34" charset="0"/>
                  <a:cs typeface="Open Sans" panose="020B0606030504020204" pitchFamily="34" charset="0"/>
                </a:rPr>
                <a:t> el </a:t>
              </a:r>
              <a:r>
                <a:rPr lang="en-US" sz="1200" dirty="0" err="1" smtClean="0">
                  <a:latin typeface="Open Sans" panose="020B0606030504020204" pitchFamily="34" charset="0"/>
                  <a:ea typeface="Open Sans" panose="020B0606030504020204" pitchFamily="34" charset="0"/>
                  <a:cs typeface="Open Sans" panose="020B0606030504020204" pitchFamily="34" charset="0"/>
                </a:rPr>
                <a:t>cual</a:t>
              </a:r>
              <a:r>
                <a:rPr lang="en-US" sz="1200" dirty="0" smtClean="0">
                  <a:latin typeface="Open Sans" panose="020B0606030504020204" pitchFamily="34" charset="0"/>
                  <a:ea typeface="Open Sans" panose="020B0606030504020204" pitchFamily="34" charset="0"/>
                  <a:cs typeface="Open Sans" panose="020B0606030504020204" pitchFamily="34" charset="0"/>
                </a:rPr>
                <a:t> se </a:t>
              </a:r>
              <a:r>
                <a:rPr lang="en-US" sz="1200" dirty="0" err="1" smtClean="0">
                  <a:latin typeface="Open Sans" panose="020B0606030504020204" pitchFamily="34" charset="0"/>
                  <a:ea typeface="Open Sans" panose="020B0606030504020204" pitchFamily="34" charset="0"/>
                  <a:cs typeface="Open Sans" panose="020B0606030504020204" pitchFamily="34" charset="0"/>
                </a:rPr>
                <a:t>reglamenta</a:t>
              </a:r>
              <a:r>
                <a:rPr lang="en-US" sz="1200" dirty="0" smtClean="0">
                  <a:latin typeface="Open Sans" panose="020B0606030504020204" pitchFamily="34" charset="0"/>
                  <a:ea typeface="Open Sans" panose="020B0606030504020204" pitchFamily="34" charset="0"/>
                  <a:cs typeface="Open Sans" panose="020B0606030504020204" pitchFamily="34" charset="0"/>
                </a:rPr>
                <a:t> el </a:t>
              </a:r>
              <a:r>
                <a:rPr lang="en-US" sz="1200" dirty="0" err="1" smtClean="0">
                  <a:latin typeface="Open Sans" panose="020B0606030504020204" pitchFamily="34" charset="0"/>
                  <a:ea typeface="Open Sans" panose="020B0606030504020204" pitchFamily="34" charset="0"/>
                  <a:cs typeface="Open Sans" panose="020B0606030504020204" pitchFamily="34" charset="0"/>
                </a:rPr>
                <a:t>sistema</a:t>
              </a:r>
              <a:r>
                <a:rPr lang="en-US" sz="1200" dirty="0" smtClean="0">
                  <a:latin typeface="Open Sans" panose="020B0606030504020204" pitchFamily="34" charset="0"/>
                  <a:ea typeface="Open Sans" panose="020B0606030504020204" pitchFamily="34" charset="0"/>
                  <a:cs typeface="Open Sans" panose="020B0606030504020204" pitchFamily="34" charset="0"/>
                </a:rPr>
                <a:t> de </a:t>
              </a:r>
              <a:r>
                <a:rPr lang="en-US" sz="1200" dirty="0" err="1" smtClean="0">
                  <a:latin typeface="Open Sans" panose="020B0606030504020204" pitchFamily="34" charset="0"/>
                  <a:ea typeface="Open Sans" panose="020B0606030504020204" pitchFamily="34" charset="0"/>
                  <a:cs typeface="Open Sans" panose="020B0606030504020204" pitchFamily="34" charset="0"/>
                </a:rPr>
                <a:t>asegurameiento</a:t>
              </a:r>
              <a:r>
                <a:rPr lang="en-US" sz="1200" dirty="0" smtClean="0">
                  <a:latin typeface="Open Sans" panose="020B0606030504020204" pitchFamily="34" charset="0"/>
                  <a:ea typeface="Open Sans" panose="020B0606030504020204" pitchFamily="34" charset="0"/>
                  <a:cs typeface="Open Sans" panose="020B0606030504020204" pitchFamily="34" charset="0"/>
                </a:rPr>
                <a:t> de la </a:t>
              </a:r>
              <a:r>
                <a:rPr lang="en-US" sz="1200" dirty="0" err="1" smtClean="0">
                  <a:latin typeface="Open Sans" panose="020B0606030504020204" pitchFamily="34" charset="0"/>
                  <a:ea typeface="Open Sans" panose="020B0606030504020204" pitchFamily="34" charset="0"/>
                  <a:cs typeface="Open Sans" panose="020B0606030504020204" pitchFamily="34" charset="0"/>
                </a:rPr>
                <a:t>calidad</a:t>
              </a:r>
              <a:r>
                <a:rPr lang="en-US" sz="1200" dirty="0" smtClean="0">
                  <a:latin typeface="Open Sans" panose="020B0606030504020204" pitchFamily="34" charset="0"/>
                  <a:ea typeface="Open Sans" panose="020B0606030504020204" pitchFamily="34" charset="0"/>
                  <a:cs typeface="Open Sans" panose="020B0606030504020204" pitchFamily="34" charset="0"/>
                </a:rPr>
                <a:t> de la </a:t>
              </a:r>
              <a:r>
                <a:rPr lang="en-US" sz="1200" dirty="0" err="1" smtClean="0">
                  <a:latin typeface="Open Sans" panose="020B0606030504020204" pitchFamily="34" charset="0"/>
                  <a:ea typeface="Open Sans" panose="020B0606030504020204" pitchFamily="34" charset="0"/>
                  <a:cs typeface="Open Sans" panose="020B0606030504020204" pitchFamily="34" charset="0"/>
                </a:rPr>
                <a:t>Educación</a:t>
              </a:r>
              <a:r>
                <a:rPr lang="en-US" sz="1200" dirty="0" smtClean="0">
                  <a:latin typeface="Open Sans" panose="020B0606030504020204" pitchFamily="34" charset="0"/>
                  <a:ea typeface="Open Sans" panose="020B0606030504020204" pitchFamily="34" charset="0"/>
                  <a:cs typeface="Open Sans" panose="020B0606030504020204" pitchFamily="34" charset="0"/>
                </a:rPr>
                <a:t> Superior</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9" name="Group 152"/>
          <p:cNvGrpSpPr/>
          <p:nvPr/>
        </p:nvGrpSpPr>
        <p:grpSpPr>
          <a:xfrm>
            <a:off x="164995" y="4426500"/>
            <a:ext cx="1132933" cy="1438307"/>
            <a:chOff x="1071320" y="5111713"/>
            <a:chExt cx="1896288" cy="1917739"/>
          </a:xfrm>
        </p:grpSpPr>
        <p:sp>
          <p:nvSpPr>
            <p:cNvPr id="40" name="TextBox 153"/>
            <p:cNvSpPr txBox="1"/>
            <p:nvPr/>
          </p:nvSpPr>
          <p:spPr>
            <a:xfrm>
              <a:off x="1071320" y="5111713"/>
              <a:ext cx="1787149" cy="369331"/>
            </a:xfrm>
            <a:prstGeom prst="rect">
              <a:avLst/>
            </a:prstGeom>
            <a:noFill/>
          </p:spPr>
          <p:txBody>
            <a:bodyPr wrap="none" rtlCol="0">
              <a:spAutoFit/>
            </a:bodyPr>
            <a:lstStyle/>
            <a:p>
              <a:pPr algn="just"/>
              <a:r>
                <a:rPr lang="en-US" sz="1200" b="1" dirty="0" smtClean="0">
                  <a:solidFill>
                    <a:srgbClr val="2D3E50"/>
                  </a:solidFill>
                  <a:latin typeface="Open Sans" panose="020B0606030504020204" pitchFamily="34" charset="0"/>
                  <a:ea typeface="Open Sans" panose="020B0606030504020204" pitchFamily="34" charset="0"/>
                  <a:cs typeface="Open Sans" panose="020B0606030504020204" pitchFamily="34" charset="0"/>
                </a:rPr>
                <a:t>Ley 30 de 1992</a:t>
              </a:r>
              <a:endParaRPr lang="en-US" sz="1200" b="1" dirty="0">
                <a:solidFill>
                  <a:srgbClr val="2D3E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154"/>
            <p:cNvSpPr txBox="1"/>
            <p:nvPr/>
          </p:nvSpPr>
          <p:spPr>
            <a:xfrm>
              <a:off x="1071320" y="5429016"/>
              <a:ext cx="1896288" cy="1600436"/>
            </a:xfrm>
            <a:prstGeom prst="rect">
              <a:avLst/>
            </a:prstGeom>
            <a:noFill/>
          </p:spPr>
          <p:txBody>
            <a:bodyPr wrap="square" rtlCol="0">
              <a:spAutoFit/>
            </a:bodyPr>
            <a:lstStyle/>
            <a:p>
              <a:pPr algn="just"/>
              <a:r>
                <a:rPr lang="es-CO" sz="1200" b="1" dirty="0"/>
                <a:t>Por la cual se organiza el </a:t>
              </a:r>
              <a:r>
                <a:rPr lang="es-CO" sz="1200" b="1" dirty="0" smtClean="0"/>
                <a:t>servicio público </a:t>
              </a:r>
              <a:r>
                <a:rPr lang="es-CO" sz="1200" b="1" dirty="0"/>
                <a:t>de la Educación Superior</a:t>
              </a:r>
              <a:endParaRPr lang="en-US" sz="1200" b="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43" name="42 Flecha derecha"/>
          <p:cNvSpPr/>
          <p:nvPr/>
        </p:nvSpPr>
        <p:spPr>
          <a:xfrm>
            <a:off x="107504" y="476672"/>
            <a:ext cx="8640960" cy="79208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p>
        </p:txBody>
      </p:sp>
      <p:sp>
        <p:nvSpPr>
          <p:cNvPr id="44" name="43 CuadroTexto"/>
          <p:cNvSpPr txBox="1"/>
          <p:nvPr/>
        </p:nvSpPr>
        <p:spPr>
          <a:xfrm>
            <a:off x="5724128" y="692696"/>
            <a:ext cx="2454603" cy="369332"/>
          </a:xfrm>
          <a:prstGeom prst="rect">
            <a:avLst/>
          </a:prstGeom>
          <a:noFill/>
        </p:spPr>
        <p:txBody>
          <a:bodyPr wrap="square" rtlCol="0">
            <a:spAutoFit/>
          </a:bodyPr>
          <a:lstStyle/>
          <a:p>
            <a:r>
              <a:rPr lang="es-CO" dirty="0" smtClean="0"/>
              <a:t>DECRETO 1330 DE 2019</a:t>
            </a:r>
            <a:endParaRPr lang="es-CO" dirty="0"/>
          </a:p>
        </p:txBody>
      </p:sp>
      <p:grpSp>
        <p:nvGrpSpPr>
          <p:cNvPr id="49" name="Group 149"/>
          <p:cNvGrpSpPr/>
          <p:nvPr/>
        </p:nvGrpSpPr>
        <p:grpSpPr>
          <a:xfrm>
            <a:off x="7700617" y="4271065"/>
            <a:ext cx="1502463" cy="1959228"/>
            <a:chOff x="910067" y="5155813"/>
            <a:chExt cx="2514806" cy="2612300"/>
          </a:xfrm>
        </p:grpSpPr>
        <p:sp>
          <p:nvSpPr>
            <p:cNvPr id="50" name="TextBox 150"/>
            <p:cNvSpPr txBox="1"/>
            <p:nvPr/>
          </p:nvSpPr>
          <p:spPr>
            <a:xfrm>
              <a:off x="910067" y="5155813"/>
              <a:ext cx="2514806" cy="369331"/>
            </a:xfrm>
            <a:prstGeom prst="rect">
              <a:avLst/>
            </a:prstGeom>
            <a:noFill/>
          </p:spPr>
          <p:txBody>
            <a:bodyPr wrap="none" rtlCol="0">
              <a:spAutoFit/>
            </a:bodyPr>
            <a:lstStyle/>
            <a:p>
              <a:r>
                <a:rPr lang="es-CO" sz="1200" b="1" dirty="0" smtClean="0">
                  <a:latin typeface="Open Sans" panose="020B0606030504020204" pitchFamily="34" charset="0"/>
                  <a:ea typeface="Open Sans" panose="020B0606030504020204" pitchFamily="34" charset="0"/>
                  <a:cs typeface="Open Sans" panose="020B0606030504020204" pitchFamily="34" charset="0"/>
                </a:rPr>
                <a:t>Decreto 1330 </a:t>
              </a:r>
              <a:r>
                <a:rPr lang="es-CO" sz="1200" b="1" dirty="0">
                  <a:latin typeface="Open Sans" panose="020B0606030504020204" pitchFamily="34" charset="0"/>
                  <a:ea typeface="Open Sans" panose="020B0606030504020204" pitchFamily="34" charset="0"/>
                  <a:cs typeface="Open Sans" panose="020B0606030504020204" pitchFamily="34" charset="0"/>
                </a:rPr>
                <a:t>de </a:t>
              </a:r>
              <a:r>
                <a:rPr lang="es-CO" sz="1200" b="1" dirty="0" smtClean="0">
                  <a:latin typeface="Open Sans" panose="020B0606030504020204" pitchFamily="34" charset="0"/>
                  <a:ea typeface="Open Sans" panose="020B0606030504020204" pitchFamily="34" charset="0"/>
                  <a:cs typeface="Open Sans" panose="020B0606030504020204" pitchFamily="34" charset="0"/>
                </a:rPr>
                <a:t>2019 </a:t>
              </a:r>
              <a:endParaRPr lang="en-US" sz="1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1" name="TextBox 151"/>
            <p:cNvSpPr txBox="1"/>
            <p:nvPr/>
          </p:nvSpPr>
          <p:spPr>
            <a:xfrm>
              <a:off x="1071320" y="5429015"/>
              <a:ext cx="2055731" cy="2339098"/>
            </a:xfrm>
            <a:prstGeom prst="rect">
              <a:avLst/>
            </a:prstGeom>
            <a:noFill/>
          </p:spPr>
          <p:txBody>
            <a:bodyPr wrap="square" rtlCol="0">
              <a:spAutoFit/>
            </a:bodyPr>
            <a:lstStyle/>
            <a:p>
              <a:pPr algn="just"/>
              <a:r>
                <a:rPr lang="es-ES_tradnl" sz="1200" dirty="0">
                  <a:latin typeface="Open Sans" panose="020B0606030504020204" pitchFamily="34" charset="0"/>
                  <a:ea typeface="Open Sans" panose="020B0606030504020204" pitchFamily="34" charset="0"/>
                  <a:cs typeface="Open Sans" panose="020B0606030504020204" pitchFamily="34" charset="0"/>
                </a:rPr>
                <a:t>Por el cual se reglamenta el Registro Calificado de Programas de Educación Superior de que trata la Ley 1188 de 2008</a:t>
              </a:r>
              <a:endParaRPr lang="es-CO" sz="1200" dirty="0">
                <a:latin typeface="Open Sans" panose="020B0606030504020204" pitchFamily="34" charset="0"/>
                <a:ea typeface="Open Sans" panose="020B0606030504020204" pitchFamily="34" charset="0"/>
                <a:cs typeface="Open Sans" panose="020B0606030504020204" pitchFamily="34" charset="0"/>
              </a:endParaRPr>
            </a:p>
          </p:txBody>
        </p:sp>
      </p:gr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62491" y="220521"/>
            <a:ext cx="4824536" cy="369332"/>
          </a:xfrm>
          <a:prstGeom prst="rect">
            <a:avLst/>
          </a:prstGeom>
          <a:noFill/>
        </p:spPr>
        <p:txBody>
          <a:bodyPr wrap="square" rtlCol="0">
            <a:spAutoFit/>
          </a:bodyPr>
          <a:lstStyle/>
          <a:p>
            <a:r>
              <a:rPr lang="es-CO" dirty="0" smtClean="0"/>
              <a:t>Bibliografía </a:t>
            </a:r>
            <a:endParaRPr lang="es-CO" dirty="0"/>
          </a:p>
        </p:txBody>
      </p:sp>
      <p:sp>
        <p:nvSpPr>
          <p:cNvPr id="6" name="5 Rectángulo"/>
          <p:cNvSpPr/>
          <p:nvPr/>
        </p:nvSpPr>
        <p:spPr>
          <a:xfrm>
            <a:off x="539552" y="908720"/>
            <a:ext cx="8064896" cy="6001643"/>
          </a:xfrm>
          <a:prstGeom prst="rect">
            <a:avLst/>
          </a:prstGeom>
        </p:spPr>
        <p:txBody>
          <a:bodyPr wrap="square">
            <a:spAutoFit/>
          </a:bodyPr>
          <a:lstStyle/>
          <a:p>
            <a:pPr marL="285750" indent="-285750">
              <a:buFont typeface="Arial" panose="020B0604020202020204" pitchFamily="34" charset="0"/>
              <a:buChar char="•"/>
            </a:pPr>
            <a:r>
              <a:rPr lang="en-US" sz="1600" dirty="0"/>
              <a:t>Adams, R. and Biddle, B. (1970). The classroom scene. </a:t>
            </a:r>
            <a:r>
              <a:rPr lang="en-US" sz="1600" i="1" dirty="0"/>
              <a:t>Teaching realities</a:t>
            </a:r>
            <a:r>
              <a:rPr lang="en-US" sz="1600" dirty="0"/>
              <a:t> . New York: Holt, Rinehart and Winston, Inc.</a:t>
            </a:r>
          </a:p>
          <a:p>
            <a:pPr marL="285750" indent="-285750">
              <a:buFont typeface="Arial" panose="020B0604020202020204" pitchFamily="34" charset="0"/>
              <a:buChar char="•"/>
            </a:pPr>
            <a:r>
              <a:rPr lang="en-US" sz="1600" dirty="0" err="1"/>
              <a:t>Alesandrini</a:t>
            </a:r>
            <a:r>
              <a:rPr lang="en-US" sz="1600" dirty="0"/>
              <a:t>, K. (1981). Pictorial-verbal and analytical-holistic learning strategies in science learning. </a:t>
            </a:r>
            <a:r>
              <a:rPr lang="en-US" sz="1600" i="1" dirty="0"/>
              <a:t>Journal of Educational Psychology, 73</a:t>
            </a:r>
            <a:r>
              <a:rPr lang="en-US" sz="1600" dirty="0"/>
              <a:t> (3), 358-368.</a:t>
            </a:r>
          </a:p>
          <a:p>
            <a:pPr marL="285750" indent="-285750">
              <a:buFont typeface="Arial" panose="020B0604020202020204" pitchFamily="34" charset="0"/>
              <a:buChar char="•"/>
            </a:pPr>
            <a:r>
              <a:rPr lang="es-CO" sz="1600" dirty="0" err="1" smtClean="0"/>
              <a:t>Bourne</a:t>
            </a:r>
            <a:r>
              <a:rPr lang="es-CO" sz="1600" dirty="0"/>
              <a:t>, L. E. (1982). </a:t>
            </a:r>
            <a:r>
              <a:rPr lang="en-US" sz="1600" dirty="0"/>
              <a:t>Typicality effects in logically defined categories. </a:t>
            </a:r>
            <a:r>
              <a:rPr lang="es-CO" sz="1600" i="1" dirty="0" err="1"/>
              <a:t>Memory</a:t>
            </a:r>
            <a:r>
              <a:rPr lang="es-CO" sz="1600" i="1" dirty="0"/>
              <a:t> </a:t>
            </a:r>
            <a:r>
              <a:rPr lang="es-CO" sz="1600" i="1" dirty="0" err="1"/>
              <a:t>Cognition</a:t>
            </a:r>
            <a:r>
              <a:rPr lang="es-CO" sz="1600" dirty="0"/>
              <a:t>, 10, 3-9</a:t>
            </a:r>
            <a:r>
              <a:rPr lang="es-CO" sz="1600" dirty="0" smtClean="0"/>
              <a:t>.</a:t>
            </a:r>
            <a:r>
              <a:rPr lang="en-US" sz="1600" dirty="0"/>
              <a:t> </a:t>
            </a:r>
            <a:endParaRPr lang="en-US" sz="1600" dirty="0" smtClean="0"/>
          </a:p>
          <a:p>
            <a:pPr marL="285750" indent="-285750">
              <a:buFont typeface="Arial" panose="020B0604020202020204" pitchFamily="34" charset="0"/>
              <a:buChar char="•"/>
            </a:pPr>
            <a:r>
              <a:rPr lang="en-US" sz="1600" dirty="0"/>
              <a:t>Carroll, J. (1963). A model for school learning. </a:t>
            </a:r>
            <a:r>
              <a:rPr lang="en-US" sz="1600" i="1" dirty="0"/>
              <a:t>Professor College Record, 64</a:t>
            </a:r>
            <a:r>
              <a:rPr lang="en-US" sz="1600" dirty="0"/>
              <a:t> , 723-733.</a:t>
            </a:r>
          </a:p>
          <a:p>
            <a:pPr marL="285750" indent="-285750">
              <a:buFont typeface="Arial" panose="020B0604020202020204" pitchFamily="34" charset="0"/>
              <a:buChar char="•"/>
            </a:pPr>
            <a:r>
              <a:rPr lang="en-US" sz="1600" dirty="0"/>
              <a:t>Cruickshank, D. (1985). Profile of an effective teacher. </a:t>
            </a:r>
            <a:r>
              <a:rPr lang="en-US" sz="1600" i="1" dirty="0"/>
              <a:t>Educational horizons</a:t>
            </a:r>
            <a:r>
              <a:rPr lang="en-US" sz="1600" dirty="0"/>
              <a:t> , 90-92.</a:t>
            </a:r>
          </a:p>
          <a:p>
            <a:pPr marL="285750" indent="-285750">
              <a:buFont typeface="Arial" panose="020B0604020202020204" pitchFamily="34" charset="0"/>
              <a:buChar char="•"/>
            </a:pPr>
            <a:r>
              <a:rPr lang="en-US" sz="1600" dirty="0" err="1" smtClean="0"/>
              <a:t>Huitt</a:t>
            </a:r>
            <a:r>
              <a:rPr lang="en-US" sz="1600" dirty="0"/>
              <a:t>, W. G., &amp; McIlrath, D. A. (1995). The Teaching-Learning Process: A Discussion of Models</a:t>
            </a:r>
            <a:r>
              <a:rPr lang="en-US" sz="1600" dirty="0" smtClean="0"/>
              <a:t>.</a:t>
            </a:r>
          </a:p>
          <a:p>
            <a:pPr marL="285750" indent="-285750">
              <a:buFont typeface="Arial" panose="020B0604020202020204" pitchFamily="34" charset="0"/>
              <a:buChar char="•"/>
            </a:pPr>
            <a:r>
              <a:rPr lang="en-US" sz="1600" dirty="0" err="1" smtClean="0"/>
              <a:t>Leontiev</a:t>
            </a:r>
            <a:r>
              <a:rPr lang="en-US" sz="1600" dirty="0"/>
              <a:t>, A. N. (2005). The Genesis of Activity. </a:t>
            </a:r>
            <a:r>
              <a:rPr lang="en-US" sz="1600" i="1" dirty="0"/>
              <a:t>Journal of Russian and East European Psychology. 43, </a:t>
            </a:r>
            <a:r>
              <a:rPr lang="en-US" sz="1600" dirty="0"/>
              <a:t>(4</a:t>
            </a:r>
            <a:r>
              <a:rPr lang="en-US" sz="1600" dirty="0" smtClean="0"/>
              <a:t>)</a:t>
            </a:r>
          </a:p>
          <a:p>
            <a:pPr marL="285750" indent="-285750">
              <a:buFont typeface="Arial" panose="020B0604020202020204" pitchFamily="34" charset="0"/>
              <a:buChar char="•"/>
            </a:pPr>
            <a:r>
              <a:rPr lang="en-US" sz="1600" dirty="0" err="1" smtClean="0"/>
              <a:t>Lesh</a:t>
            </a:r>
            <a:r>
              <a:rPr lang="en-US" sz="1600" dirty="0"/>
              <a:t>, R. y </a:t>
            </a:r>
            <a:r>
              <a:rPr lang="en-US" sz="1600" dirty="0" err="1"/>
              <a:t>Zawojewski</a:t>
            </a:r>
            <a:r>
              <a:rPr lang="en-US" sz="1600" dirty="0"/>
              <a:t>, J. (2007). Problem solving and modeling. In F. K. Lester, Jr. (Ed.). </a:t>
            </a:r>
            <a:r>
              <a:rPr lang="en-US" sz="1600" i="1" dirty="0"/>
              <a:t>The Second Handbook of Research on Mathematics Teaching and Learning. National Council of Teachers of Mathematics.</a:t>
            </a:r>
            <a:r>
              <a:rPr lang="en-US" sz="1600" dirty="0"/>
              <a:t> Charlotte, NC: </a:t>
            </a:r>
            <a:r>
              <a:rPr lang="en-US" sz="1600" dirty="0" err="1"/>
              <a:t>InformationAge</a:t>
            </a:r>
            <a:r>
              <a:rPr lang="en-US" sz="1600" dirty="0"/>
              <a:t> Publishing</a:t>
            </a:r>
            <a:r>
              <a:rPr lang="en-US" sz="1600" dirty="0" smtClean="0"/>
              <a:t>.</a:t>
            </a:r>
          </a:p>
          <a:p>
            <a:pPr marL="285750" indent="-285750">
              <a:buFont typeface="Arial" panose="020B0604020202020204" pitchFamily="34" charset="0"/>
              <a:buChar char="•"/>
            </a:pPr>
            <a:r>
              <a:rPr lang="es-CO" sz="1600" dirty="0" smtClean="0"/>
              <a:t>Sierra</a:t>
            </a:r>
            <a:r>
              <a:rPr lang="es-CO" sz="1600" dirty="0"/>
              <a:t>, S. y Alicia, R. (2002). </a:t>
            </a:r>
            <a:r>
              <a:rPr lang="es-CO" sz="1600" i="1" dirty="0"/>
              <a:t>Modelación y estrategia: Algunas consideraciones desde una perspectiva pedagógica</a:t>
            </a:r>
            <a:r>
              <a:rPr lang="es-CO" sz="1600" dirty="0"/>
              <a:t>. La Habana: Pueblo y Educación</a:t>
            </a:r>
            <a:r>
              <a:rPr lang="es-CO" sz="1600" dirty="0" smtClean="0"/>
              <a:t>.</a:t>
            </a:r>
          </a:p>
          <a:p>
            <a:pPr marL="285750" indent="-285750">
              <a:buFont typeface="Arial" panose="020B0604020202020204" pitchFamily="34" charset="0"/>
              <a:buChar char="•"/>
            </a:pPr>
            <a:r>
              <a:rPr lang="es-CO" sz="1600" dirty="0" smtClean="0"/>
              <a:t>Vygotsky</a:t>
            </a:r>
            <a:r>
              <a:rPr lang="es-CO" sz="1600" dirty="0"/>
              <a:t>, L. (1988). </a:t>
            </a:r>
            <a:r>
              <a:rPr lang="es-CO" sz="1600" i="1" dirty="0"/>
              <a:t>El desarrollo de los procesos psicológicos superiores.</a:t>
            </a:r>
            <a:r>
              <a:rPr lang="es-CO" sz="1600" dirty="0"/>
              <a:t> México: Grijalbo</a:t>
            </a:r>
            <a:r>
              <a:rPr lang="es-CO" sz="1600" dirty="0" smtClean="0"/>
              <a:t>.</a:t>
            </a:r>
          </a:p>
          <a:p>
            <a:pPr marL="285750" indent="-285750">
              <a:buFont typeface="Arial" panose="020B0604020202020204" pitchFamily="34" charset="0"/>
              <a:buChar char="•"/>
            </a:pPr>
            <a:r>
              <a:rPr lang="es-CO" sz="1600" dirty="0" smtClean="0"/>
              <a:t>Vygotsky</a:t>
            </a:r>
            <a:r>
              <a:rPr lang="es-CO" sz="1600" dirty="0"/>
              <a:t>, L. S. (1995). </a:t>
            </a:r>
            <a:r>
              <a:rPr lang="es-CO" sz="1600" i="1" dirty="0"/>
              <a:t>Pensamiento y lenguaje.</a:t>
            </a:r>
            <a:r>
              <a:rPr lang="es-CO" sz="1600" dirty="0"/>
              <a:t>. A. </a:t>
            </a:r>
            <a:r>
              <a:rPr lang="es-CO" sz="1600" dirty="0" err="1"/>
              <a:t>Kozulin</a:t>
            </a:r>
            <a:r>
              <a:rPr lang="es-CO" sz="1600" dirty="0"/>
              <a:t> (Ed.). </a:t>
            </a:r>
            <a:r>
              <a:rPr lang="en-US" sz="1600" dirty="0"/>
              <a:t>Buenos Aires: </a:t>
            </a:r>
            <a:r>
              <a:rPr lang="en-US" sz="1600" dirty="0" err="1"/>
              <a:t>Paidós</a:t>
            </a:r>
            <a:r>
              <a:rPr lang="en-US" sz="1600" dirty="0"/>
              <a:t>.</a:t>
            </a:r>
            <a:endParaRPr lang="es-CO" sz="1600" dirty="0"/>
          </a:p>
          <a:p>
            <a:pPr marL="285750" indent="-285750">
              <a:buFont typeface="Arial" panose="020B0604020202020204" pitchFamily="34" charset="0"/>
              <a:buChar char="•"/>
            </a:pPr>
            <a:endParaRPr lang="es-CO" sz="1600" dirty="0"/>
          </a:p>
          <a:p>
            <a:pPr marL="285750" indent="-285750">
              <a:buFont typeface="Arial" panose="020B0604020202020204" pitchFamily="34" charset="0"/>
              <a:buChar char="•"/>
            </a:pPr>
            <a:endParaRPr lang="es-CO" sz="1600" dirty="0"/>
          </a:p>
          <a:p>
            <a:pPr marL="285750" indent="-285750">
              <a:buFont typeface="Arial" panose="020B0604020202020204" pitchFamily="34" charset="0"/>
              <a:buChar char="•"/>
            </a:pPr>
            <a:endParaRPr lang="es-CO" sz="1600" dirty="0"/>
          </a:p>
          <a:p>
            <a:pPr marL="285750" indent="-285750">
              <a:buFont typeface="Arial" panose="020B0604020202020204" pitchFamily="34" charset="0"/>
              <a:buChar char="•"/>
            </a:pPr>
            <a:endParaRPr lang="es-CO" sz="1600" dirty="0"/>
          </a:p>
          <a:p>
            <a:pPr marL="285750" indent="-285750">
              <a:buFont typeface="Arial" panose="020B0604020202020204" pitchFamily="34" charset="0"/>
              <a:buChar char="•"/>
            </a:pPr>
            <a:endParaRPr lang="es-CO" sz="1600" dirty="0"/>
          </a:p>
        </p:txBody>
      </p:sp>
    </p:spTree>
    <p:extLst>
      <p:ext uri="{BB962C8B-B14F-4D97-AF65-F5344CB8AC3E}">
        <p14:creationId xmlns:p14="http://schemas.microsoft.com/office/powerpoint/2010/main" val="2957603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1475656" y="3157518"/>
            <a:ext cx="6696744" cy="1754326"/>
          </a:xfrm>
          <a:prstGeom prst="rect">
            <a:avLst/>
          </a:prstGeom>
          <a:noFill/>
        </p:spPr>
        <p:txBody>
          <a:bodyPr wrap="square" rtlCol="0">
            <a:spAutoFit/>
          </a:bodyPr>
          <a:lstStyle/>
          <a:p>
            <a:pPr algn="ctr"/>
            <a:r>
              <a:rPr lang="es-CO" sz="3600" dirty="0" smtClean="0"/>
              <a:t>Beatriz Avelina Villarraga Baquero</a:t>
            </a:r>
          </a:p>
          <a:p>
            <a:pPr algn="ctr"/>
            <a:r>
              <a:rPr lang="es-CO" dirty="0" smtClean="0"/>
              <a:t>Directora de Escuela de Pedagogía y Bellas Artes</a:t>
            </a:r>
          </a:p>
          <a:p>
            <a:pPr algn="ctr"/>
            <a:r>
              <a:rPr lang="es-CO" dirty="0" smtClean="0"/>
              <a:t>Facultad de Ciencias Humanas y de la Educación </a:t>
            </a:r>
          </a:p>
          <a:p>
            <a:pPr algn="ctr"/>
            <a:r>
              <a:rPr lang="es-CO" dirty="0" smtClean="0"/>
              <a:t>escuelapedagogia@unillanos.edu.co </a:t>
            </a:r>
          </a:p>
          <a:p>
            <a:pPr algn="ctr"/>
            <a:r>
              <a:rPr lang="es-CO" dirty="0" smtClean="0"/>
              <a:t>bvillarraga@unillanos.edu.co</a:t>
            </a:r>
            <a:endParaRPr lang="es-CO" dirty="0"/>
          </a:p>
        </p:txBody>
      </p:sp>
    </p:spTree>
    <p:extLst>
      <p:ext uri="{BB962C8B-B14F-4D97-AF65-F5344CB8AC3E}">
        <p14:creationId xmlns:p14="http://schemas.microsoft.com/office/powerpoint/2010/main" val="2981636209"/>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416057820"/>
              </p:ext>
            </p:extLst>
          </p:nvPr>
        </p:nvGraphicFramePr>
        <p:xfrm>
          <a:off x="0" y="476672"/>
          <a:ext cx="903649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5185563"/>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xmlns="" id="{B0C30D38-758E-471B-BB38-5713967F76F1}"/>
              </a:ext>
            </a:extLst>
          </p:cNvPr>
          <p:cNvGraphicFramePr>
            <a:graphicFrameLocks noGrp="1"/>
          </p:cNvGraphicFramePr>
          <p:nvPr>
            <p:extLst>
              <p:ext uri="{D42A27DB-BD31-4B8C-83A1-F6EECF244321}">
                <p14:modId xmlns:p14="http://schemas.microsoft.com/office/powerpoint/2010/main" val="1881722545"/>
              </p:ext>
            </p:extLst>
          </p:nvPr>
        </p:nvGraphicFramePr>
        <p:xfrm>
          <a:off x="395536" y="227333"/>
          <a:ext cx="8198768" cy="5433915"/>
        </p:xfrm>
        <a:graphic>
          <a:graphicData uri="http://schemas.openxmlformats.org/drawingml/2006/table">
            <a:tbl>
              <a:tblPr firstRow="1" firstCol="1" bandRow="1">
                <a:tableStyleId>{5C22544A-7EE6-4342-B048-85BDC9FD1C3A}</a:tableStyleId>
              </a:tblPr>
              <a:tblGrid>
                <a:gridCol w="341335">
                  <a:extLst>
                    <a:ext uri="{9D8B030D-6E8A-4147-A177-3AD203B41FA5}">
                      <a16:colId xmlns:a16="http://schemas.microsoft.com/office/drawing/2014/main" xmlns="" val="2974724931"/>
                    </a:ext>
                  </a:extLst>
                </a:gridCol>
                <a:gridCol w="4360753">
                  <a:extLst>
                    <a:ext uri="{9D8B030D-6E8A-4147-A177-3AD203B41FA5}">
                      <a16:colId xmlns:a16="http://schemas.microsoft.com/office/drawing/2014/main" xmlns="" val="3971886512"/>
                    </a:ext>
                  </a:extLst>
                </a:gridCol>
                <a:gridCol w="3496680">
                  <a:extLst>
                    <a:ext uri="{9D8B030D-6E8A-4147-A177-3AD203B41FA5}">
                      <a16:colId xmlns:a16="http://schemas.microsoft.com/office/drawing/2014/main" xmlns="" val="1405600839"/>
                    </a:ext>
                  </a:extLst>
                </a:gridCol>
              </a:tblGrid>
              <a:tr h="0">
                <a:tc gridSpan="3">
                  <a:txBody>
                    <a:bodyPr/>
                    <a:lstStyle/>
                    <a:p>
                      <a:pPr marL="0" marR="0" algn="ctr">
                        <a:spcBef>
                          <a:spcPts val="0"/>
                        </a:spcBef>
                        <a:spcAft>
                          <a:spcPts val="0"/>
                        </a:spcAft>
                      </a:pPr>
                      <a:r>
                        <a:rPr lang="es-ES_tradnl" sz="2000" dirty="0">
                          <a:effectLst/>
                        </a:rPr>
                        <a:t>Condiciones institucionales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64945598"/>
                  </a:ext>
                </a:extLst>
              </a:tr>
              <a:tr h="557115">
                <a:tc>
                  <a:txBody>
                    <a:bodyPr/>
                    <a:lstStyle/>
                    <a:p>
                      <a:pPr marL="0" marR="0" algn="just">
                        <a:spcBef>
                          <a:spcPts val="0"/>
                        </a:spcBef>
                        <a:spcAft>
                          <a:spcPts val="0"/>
                        </a:spcAft>
                      </a:pPr>
                      <a:r>
                        <a:rPr lang="es-ES_tradnl" sz="2000">
                          <a:effectLst/>
                        </a:rPr>
                        <a:t>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s-ES_tradnl" sz="2000">
                          <a:effectLst/>
                        </a:rPr>
                        <a:t>Mecanismos de selección y evaluación de estudiantes y profesores.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rowSpan="10">
                  <a:txBody>
                    <a:bodyPr/>
                    <a:lstStyle/>
                    <a:p>
                      <a:pPr marL="0" marR="0" algn="just">
                        <a:spcBef>
                          <a:spcPts val="0"/>
                        </a:spcBef>
                        <a:spcAft>
                          <a:spcPts val="0"/>
                        </a:spcAft>
                      </a:pPr>
                      <a:endParaRPr lang="es-ES_tradnl" sz="2000" dirty="0" smtClean="0">
                        <a:effectLst/>
                      </a:endParaRPr>
                    </a:p>
                    <a:p>
                      <a:pPr marL="0" marR="0" algn="just">
                        <a:spcBef>
                          <a:spcPts val="0"/>
                        </a:spcBef>
                        <a:spcAft>
                          <a:spcPts val="0"/>
                        </a:spcAft>
                      </a:pPr>
                      <a:endParaRPr lang="es-ES_tradnl" sz="2000" dirty="0" smtClean="0">
                        <a:effectLst/>
                      </a:endParaRPr>
                    </a:p>
                    <a:p>
                      <a:pPr marL="0" marR="0" algn="just">
                        <a:spcBef>
                          <a:spcPts val="0"/>
                        </a:spcBef>
                        <a:spcAft>
                          <a:spcPts val="0"/>
                        </a:spcAft>
                      </a:pPr>
                      <a:r>
                        <a:rPr lang="es-ES_tradnl" sz="2000" dirty="0" smtClean="0">
                          <a:effectLst/>
                        </a:rPr>
                        <a:t>La </a:t>
                      </a:r>
                      <a:r>
                        <a:rPr lang="es-ES_tradnl" sz="2000" dirty="0">
                          <a:effectLst/>
                        </a:rPr>
                        <a:t>institución debe garantizar la </a:t>
                      </a:r>
                      <a:r>
                        <a:rPr lang="es-ES_tradnl" sz="2000" b="1" dirty="0">
                          <a:solidFill>
                            <a:srgbClr val="FF0000"/>
                          </a:solidFill>
                          <a:effectLst/>
                        </a:rPr>
                        <a:t>existencia,</a:t>
                      </a:r>
                      <a:r>
                        <a:rPr lang="es-ES_tradnl" sz="2000" dirty="0">
                          <a:solidFill>
                            <a:srgbClr val="FF0000"/>
                          </a:solidFill>
                          <a:effectLst/>
                        </a:rPr>
                        <a:t> </a:t>
                      </a:r>
                      <a:r>
                        <a:rPr lang="es-ES_tradnl" sz="2000" b="1" dirty="0">
                          <a:solidFill>
                            <a:srgbClr val="FF0000"/>
                          </a:solidFill>
                          <a:effectLst/>
                        </a:rPr>
                        <a:t>implementación y divulgación</a:t>
                      </a:r>
                      <a:r>
                        <a:rPr lang="es-ES_tradnl" sz="2000" dirty="0">
                          <a:effectLst/>
                        </a:rPr>
                        <a:t> de políticas institucionales, </a:t>
                      </a:r>
                      <a:r>
                        <a:rPr lang="es-ES" sz="2000" dirty="0">
                          <a:effectLst/>
                        </a:rPr>
                        <a:t>e información cualitativa y cuantitativa que le permita establecer las </a:t>
                      </a:r>
                      <a:r>
                        <a:rPr lang="es-ES" sz="2000" b="1" dirty="0">
                          <a:solidFill>
                            <a:srgbClr val="FF0000"/>
                          </a:solidFill>
                          <a:effectLst/>
                        </a:rPr>
                        <a:t>estrategias conducentes a mejorar</a:t>
                      </a:r>
                      <a:r>
                        <a:rPr lang="es-ES" sz="2000" dirty="0">
                          <a:solidFill>
                            <a:srgbClr val="FF0000"/>
                          </a:solidFill>
                          <a:effectLst/>
                        </a:rPr>
                        <a:t> </a:t>
                      </a:r>
                      <a:endParaRPr lang="en-US" sz="2000" dirty="0">
                        <a:solidFill>
                          <a:srgbClr val="FF0000"/>
                        </a:solidFill>
                        <a:effectLst/>
                      </a:endParaRPr>
                    </a:p>
                    <a:p>
                      <a:pPr marL="0" marR="0" algn="just">
                        <a:spcBef>
                          <a:spcPts val="0"/>
                        </a:spcBef>
                        <a:spcAft>
                          <a:spcPts val="0"/>
                        </a:spcAft>
                      </a:pPr>
                      <a:r>
                        <a:rPr lang="es-ES_tradnl" sz="2000" dirty="0">
                          <a:effectLst/>
                        </a:rPr>
                        <a:t> Tales documentos deben estar dispuestos en los medios de comunicación e información institucional.</a:t>
                      </a:r>
                      <a:endParaRPr lang="en-US" sz="2000" dirty="0">
                        <a:effectLst/>
                      </a:endParaRPr>
                    </a:p>
                    <a:p>
                      <a:pPr marL="0" marR="0" algn="r">
                        <a:spcBef>
                          <a:spcPts val="0"/>
                        </a:spcBef>
                        <a:spcAft>
                          <a:spcPts val="0"/>
                        </a:spcAft>
                      </a:pPr>
                      <a:r>
                        <a:rPr lang="es-ES_tradnl" sz="2000" dirty="0">
                          <a:effectLst/>
                        </a:rPr>
                        <a:t> </a:t>
                      </a:r>
                      <a:endParaRPr lang="en-US" sz="2000" dirty="0">
                        <a:effectLst/>
                      </a:endParaRPr>
                    </a:p>
                    <a:p>
                      <a:pPr marL="0" marR="0" algn="just">
                        <a:spcBef>
                          <a:spcPts val="0"/>
                        </a:spcBef>
                        <a:spcAft>
                          <a:spcPts val="0"/>
                        </a:spcAft>
                      </a:pPr>
                      <a:r>
                        <a:rPr lang="es-ES_tradnl" sz="2000" dirty="0">
                          <a:effectLst/>
                        </a:rPr>
                        <a:t>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28769549"/>
                  </a:ext>
                </a:extLst>
              </a:tr>
              <a:tr h="557115">
                <a:tc>
                  <a:txBody>
                    <a:bodyPr/>
                    <a:lstStyle/>
                    <a:p>
                      <a:pPr marL="0" marR="0" algn="just">
                        <a:spcBef>
                          <a:spcPts val="0"/>
                        </a:spcBef>
                        <a:spcAft>
                          <a:spcPts val="0"/>
                        </a:spcAft>
                      </a:pPr>
                      <a:r>
                        <a:rPr lang="es-ES_tradnl" sz="2000">
                          <a:effectLst/>
                        </a:rPr>
                        <a:t>2</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s-ES_tradnl" sz="2000">
                          <a:effectLst/>
                        </a:rPr>
                        <a:t>Mecanismos de selección y evaluación de estudiantes.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xmlns="" val="3877626156"/>
                  </a:ext>
                </a:extLst>
              </a:tr>
              <a:tr h="557115">
                <a:tc>
                  <a:txBody>
                    <a:bodyPr/>
                    <a:lstStyle/>
                    <a:p>
                      <a:pPr marL="0" marR="0" algn="just">
                        <a:spcBef>
                          <a:spcPts val="0"/>
                        </a:spcBef>
                        <a:spcAft>
                          <a:spcPts val="0"/>
                        </a:spcAft>
                      </a:pPr>
                      <a:r>
                        <a:rPr lang="es-ES_tradnl" sz="2000" dirty="0">
                          <a:effectLst/>
                        </a:rPr>
                        <a:t>3</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s-ES_tradnl" sz="2000">
                          <a:effectLst/>
                        </a:rPr>
                        <a:t>Mecanismos de selección y evaluación de profesores.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xmlns="" val="3597077964"/>
                  </a:ext>
                </a:extLst>
              </a:tr>
              <a:tr h="557115">
                <a:tc>
                  <a:txBody>
                    <a:bodyPr/>
                    <a:lstStyle/>
                    <a:p>
                      <a:pPr marL="0" marR="0" algn="just">
                        <a:spcBef>
                          <a:spcPts val="0"/>
                        </a:spcBef>
                        <a:spcAft>
                          <a:spcPts val="0"/>
                        </a:spcAft>
                      </a:pPr>
                      <a:r>
                        <a:rPr lang="es-ES_tradnl" sz="2000">
                          <a:effectLst/>
                        </a:rPr>
                        <a:t>4</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s-ES_tradnl" sz="2000">
                          <a:effectLst/>
                        </a:rPr>
                        <a:t>Estructura administrativa y académica.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xmlns="" val="1845245302"/>
                  </a:ext>
                </a:extLst>
              </a:tr>
              <a:tr h="278558">
                <a:tc>
                  <a:txBody>
                    <a:bodyPr/>
                    <a:lstStyle/>
                    <a:p>
                      <a:pPr marL="0" marR="0" algn="just">
                        <a:spcBef>
                          <a:spcPts val="0"/>
                        </a:spcBef>
                        <a:spcAft>
                          <a:spcPts val="0"/>
                        </a:spcAft>
                      </a:pPr>
                      <a:r>
                        <a:rPr lang="es-ES_tradnl" sz="2000">
                          <a:effectLst/>
                        </a:rPr>
                        <a:t>5</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s-ES_tradnl" sz="2000">
                          <a:effectLst/>
                        </a:rPr>
                        <a:t>Cultura de la autoevaluación.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xmlns="" val="3409482846"/>
                  </a:ext>
                </a:extLst>
              </a:tr>
              <a:tr h="278558">
                <a:tc>
                  <a:txBody>
                    <a:bodyPr/>
                    <a:lstStyle/>
                    <a:p>
                      <a:pPr marL="0" marR="0" algn="just">
                        <a:spcBef>
                          <a:spcPts val="0"/>
                        </a:spcBef>
                        <a:spcAft>
                          <a:spcPts val="0"/>
                        </a:spcAft>
                      </a:pPr>
                      <a:r>
                        <a:rPr lang="es-ES_tradnl" sz="2000">
                          <a:effectLst/>
                        </a:rPr>
                        <a:t>6</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s-ES_tradnl" sz="2000">
                          <a:effectLst/>
                        </a:rPr>
                        <a:t>Egresados.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xmlns="" val="640675175"/>
                  </a:ext>
                </a:extLst>
              </a:tr>
              <a:tr h="278558">
                <a:tc>
                  <a:txBody>
                    <a:bodyPr/>
                    <a:lstStyle/>
                    <a:p>
                      <a:pPr marL="0" marR="0" algn="just">
                        <a:spcBef>
                          <a:spcPts val="0"/>
                        </a:spcBef>
                        <a:spcAft>
                          <a:spcPts val="0"/>
                        </a:spcAft>
                      </a:pPr>
                      <a:r>
                        <a:rPr lang="es-ES_tradnl" sz="2000">
                          <a:effectLst/>
                        </a:rPr>
                        <a:t>7</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s-ES_tradnl" sz="2000">
                          <a:effectLst/>
                        </a:rPr>
                        <a:t>Modelo de bienestar.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xmlns="" val="67738051"/>
                  </a:ext>
                </a:extLst>
              </a:tr>
              <a:tr h="557115">
                <a:tc>
                  <a:txBody>
                    <a:bodyPr/>
                    <a:lstStyle/>
                    <a:p>
                      <a:pPr marL="0" marR="0" algn="just">
                        <a:spcBef>
                          <a:spcPts val="0"/>
                        </a:spcBef>
                        <a:spcAft>
                          <a:spcPts val="0"/>
                        </a:spcAft>
                      </a:pPr>
                      <a:r>
                        <a:rPr lang="es-ES_tradnl" sz="2000">
                          <a:effectLst/>
                        </a:rPr>
                        <a:t>8</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s-ES_tradnl" sz="2000">
                          <a:effectLst/>
                        </a:rPr>
                        <a:t>Recursos suficientes para garantizar el cumplimiento de las metas.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xmlns="" val="4031359562"/>
                  </a:ext>
                </a:extLst>
              </a:tr>
              <a:tr h="557115">
                <a:tc>
                  <a:txBody>
                    <a:bodyPr/>
                    <a:lstStyle/>
                    <a:p>
                      <a:pPr marL="0" marR="0" algn="just">
                        <a:spcBef>
                          <a:spcPts val="0"/>
                        </a:spcBef>
                        <a:spcAft>
                          <a:spcPts val="0"/>
                        </a:spcAft>
                      </a:pPr>
                      <a:r>
                        <a:rPr lang="es-ES_tradnl" sz="2000">
                          <a:effectLst/>
                        </a:rPr>
                        <a:t>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s-ES_tradnl" sz="2000">
                          <a:effectLst/>
                        </a:rPr>
                        <a:t>Evaluación de condiciones institucionales.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xmlns="" val="4251230876"/>
                  </a:ext>
                </a:extLst>
              </a:tr>
              <a:tr h="557115">
                <a:tc>
                  <a:txBody>
                    <a:bodyPr/>
                    <a:lstStyle/>
                    <a:p>
                      <a:pPr marL="0" marR="0" algn="just">
                        <a:spcBef>
                          <a:spcPts val="0"/>
                        </a:spcBef>
                        <a:spcAft>
                          <a:spcPts val="0"/>
                        </a:spcAft>
                      </a:pPr>
                      <a:r>
                        <a:rPr lang="es-ES_tradnl" sz="2000">
                          <a:effectLst/>
                        </a:rPr>
                        <a:t>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s-ES_tradnl" sz="2000" dirty="0">
                          <a:effectLst/>
                        </a:rPr>
                        <a:t>Renovación de condiciones institucionales.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xmlns="" val="3384389024"/>
                  </a:ext>
                </a:extLst>
              </a:tr>
            </a:tbl>
          </a:graphicData>
        </a:graphic>
      </p:graphicFrame>
    </p:spTree>
    <p:extLst>
      <p:ext uri="{BB962C8B-B14F-4D97-AF65-F5344CB8AC3E}">
        <p14:creationId xmlns:p14="http://schemas.microsoft.com/office/powerpoint/2010/main" val="1776705471"/>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D0073886-AB08-4852-A638-0C0B3FE34DD9}"/>
              </a:ext>
            </a:extLst>
          </p:cNvPr>
          <p:cNvGraphicFramePr>
            <a:graphicFrameLocks noGrp="1"/>
          </p:cNvGraphicFramePr>
          <p:nvPr>
            <p:extLst>
              <p:ext uri="{D42A27DB-BD31-4B8C-83A1-F6EECF244321}">
                <p14:modId xmlns:p14="http://schemas.microsoft.com/office/powerpoint/2010/main" val="496139729"/>
              </p:ext>
            </p:extLst>
          </p:nvPr>
        </p:nvGraphicFramePr>
        <p:xfrm>
          <a:off x="107504" y="188640"/>
          <a:ext cx="8784976" cy="6085971"/>
        </p:xfrm>
        <a:graphic>
          <a:graphicData uri="http://schemas.openxmlformats.org/drawingml/2006/table">
            <a:tbl>
              <a:tblPr firstRow="1" firstCol="1" bandRow="1">
                <a:tableStyleId>{5C22544A-7EE6-4342-B048-85BDC9FD1C3A}</a:tableStyleId>
              </a:tblPr>
              <a:tblGrid>
                <a:gridCol w="426082">
                  <a:extLst>
                    <a:ext uri="{9D8B030D-6E8A-4147-A177-3AD203B41FA5}">
                      <a16:colId xmlns:a16="http://schemas.microsoft.com/office/drawing/2014/main" xmlns="" val="3154515247"/>
                    </a:ext>
                  </a:extLst>
                </a:gridCol>
                <a:gridCol w="4252872">
                  <a:extLst>
                    <a:ext uri="{9D8B030D-6E8A-4147-A177-3AD203B41FA5}">
                      <a16:colId xmlns:a16="http://schemas.microsoft.com/office/drawing/2014/main" xmlns="" val="2000590260"/>
                    </a:ext>
                  </a:extLst>
                </a:gridCol>
                <a:gridCol w="4106022">
                  <a:extLst>
                    <a:ext uri="{9D8B030D-6E8A-4147-A177-3AD203B41FA5}">
                      <a16:colId xmlns:a16="http://schemas.microsoft.com/office/drawing/2014/main" xmlns="" val="272880264"/>
                    </a:ext>
                  </a:extLst>
                </a:gridCol>
              </a:tblGrid>
              <a:tr h="325251">
                <a:tc gridSpan="3">
                  <a:txBody>
                    <a:bodyPr/>
                    <a:lstStyle/>
                    <a:p>
                      <a:pPr marL="0" marR="0" algn="ctr">
                        <a:spcBef>
                          <a:spcPts val="0"/>
                        </a:spcBef>
                        <a:spcAft>
                          <a:spcPts val="0"/>
                        </a:spcAft>
                      </a:pPr>
                      <a:r>
                        <a:rPr lang="es-ES_tradnl" sz="1800" dirty="0">
                          <a:effectLst/>
                        </a:rPr>
                        <a:t>Condiciones de Programa</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22405501"/>
                  </a:ext>
                </a:extLst>
              </a:tr>
              <a:tr h="325251">
                <a:tc>
                  <a:txBody>
                    <a:bodyPr/>
                    <a:lstStyle/>
                    <a:p>
                      <a:pPr marL="0" marR="0" algn="just">
                        <a:spcBef>
                          <a:spcPts val="0"/>
                        </a:spcBef>
                        <a:spcAft>
                          <a:spcPts val="0"/>
                        </a:spcAft>
                      </a:pPr>
                      <a:r>
                        <a:rPr lang="es-ES_tradnl" sz="1800">
                          <a:effectLst/>
                        </a:rPr>
                        <a:t>1</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s-ES_tradnl" sz="1800" dirty="0">
                          <a:effectLst/>
                        </a:rPr>
                        <a:t>Denominación del programa.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rowSpan="10">
                  <a:txBody>
                    <a:bodyPr/>
                    <a:lstStyle/>
                    <a:p>
                      <a:pPr marL="0" marR="0" algn="just">
                        <a:spcBef>
                          <a:spcPts val="0"/>
                        </a:spcBef>
                        <a:spcAft>
                          <a:spcPts val="0"/>
                        </a:spcAft>
                      </a:pPr>
                      <a:endParaRPr lang="es-ES_tradnl" sz="1800" dirty="0" smtClean="0">
                        <a:effectLst/>
                      </a:endParaRPr>
                    </a:p>
                    <a:p>
                      <a:pPr marL="0" marR="0" algn="just">
                        <a:spcBef>
                          <a:spcPts val="0"/>
                        </a:spcBef>
                        <a:spcAft>
                          <a:spcPts val="0"/>
                        </a:spcAft>
                      </a:pPr>
                      <a:r>
                        <a:rPr lang="es-ES_tradnl" sz="1800" dirty="0" smtClean="0">
                          <a:effectLst/>
                        </a:rPr>
                        <a:t>La </a:t>
                      </a:r>
                      <a:r>
                        <a:rPr lang="es-ES_tradnl" sz="1800" dirty="0">
                          <a:effectLst/>
                        </a:rPr>
                        <a:t>propuesta debe incorporar los diferentes referentes y mecanismos para ajustar, modificar o actualizar los aspectos curriculares, entre otros.</a:t>
                      </a:r>
                      <a:endParaRPr lang="en-US" sz="1800" dirty="0">
                        <a:effectLst/>
                      </a:endParaRPr>
                    </a:p>
                    <a:p>
                      <a:pPr marL="0" marR="0" algn="just">
                        <a:spcBef>
                          <a:spcPts val="0"/>
                        </a:spcBef>
                        <a:spcAft>
                          <a:spcPts val="0"/>
                        </a:spcAft>
                      </a:pPr>
                      <a:r>
                        <a:rPr lang="es-ES_tradnl" sz="1800" dirty="0">
                          <a:effectLst/>
                        </a:rPr>
                        <a:t>Reconocimiento del </a:t>
                      </a:r>
                      <a:r>
                        <a:rPr lang="es-ES_tradnl" sz="1800" b="1" dirty="0">
                          <a:solidFill>
                            <a:srgbClr val="FF0000"/>
                          </a:solidFill>
                          <a:effectLst/>
                        </a:rPr>
                        <a:t>valor agregado </a:t>
                      </a:r>
                      <a:r>
                        <a:rPr lang="es-ES_tradnl" sz="1800" dirty="0">
                          <a:effectLst/>
                        </a:rPr>
                        <a:t>que incluya, el desarrollo y perfeccionamiento de las </a:t>
                      </a:r>
                      <a:r>
                        <a:rPr lang="es-ES_tradnl" sz="1800" b="1" dirty="0">
                          <a:solidFill>
                            <a:srgbClr val="FF0000"/>
                          </a:solidFill>
                          <a:effectLst/>
                        </a:rPr>
                        <a:t>competencias genéricas </a:t>
                      </a:r>
                      <a:r>
                        <a:rPr lang="es-ES_tradnl" sz="1800" dirty="0">
                          <a:effectLst/>
                        </a:rPr>
                        <a:t>(características personales, actitudinales y comunicativas), </a:t>
                      </a:r>
                      <a:r>
                        <a:rPr lang="es-ES_tradnl" sz="1800" b="1" dirty="0">
                          <a:solidFill>
                            <a:srgbClr val="FF0000"/>
                          </a:solidFill>
                          <a:effectLst/>
                        </a:rPr>
                        <a:t>competencias pedagógicas</a:t>
                      </a:r>
                      <a:r>
                        <a:rPr lang="es-ES_tradnl" sz="1800" b="1" dirty="0">
                          <a:effectLst/>
                        </a:rPr>
                        <a:t> </a:t>
                      </a:r>
                      <a:r>
                        <a:rPr lang="es-ES_tradnl" sz="1800" dirty="0">
                          <a:effectLst/>
                        </a:rPr>
                        <a:t>(estrategias de enseñanza-aprendizaje), </a:t>
                      </a:r>
                      <a:r>
                        <a:rPr lang="es-ES_tradnl" sz="1800" b="1" dirty="0">
                          <a:solidFill>
                            <a:srgbClr val="FF0000"/>
                          </a:solidFill>
                          <a:effectLst/>
                        </a:rPr>
                        <a:t>de planificación-gestión y disciplinares.</a:t>
                      </a:r>
                      <a:endParaRPr lang="en-US" sz="1800" b="1" dirty="0">
                        <a:solidFill>
                          <a:srgbClr val="FF0000"/>
                        </a:solidFill>
                        <a:effectLst/>
                      </a:endParaRPr>
                    </a:p>
                    <a:p>
                      <a:pPr marL="0" marR="0" algn="just">
                        <a:spcBef>
                          <a:spcPts val="0"/>
                        </a:spcBef>
                        <a:spcAft>
                          <a:spcPts val="0"/>
                        </a:spcAft>
                      </a:pPr>
                      <a:r>
                        <a:rPr lang="es-ES_tradnl" sz="1800" dirty="0">
                          <a:effectLst/>
                        </a:rPr>
                        <a:t>Plantear un análisis sobre el valor agregado que, en el contexto de la formación integral, es el aportado por el programa, a través de </a:t>
                      </a:r>
                      <a:r>
                        <a:rPr lang="es-ES_tradnl" sz="1800" b="1" dirty="0">
                          <a:solidFill>
                            <a:srgbClr val="FF0000"/>
                          </a:solidFill>
                          <a:effectLst/>
                        </a:rPr>
                        <a:t>objetivos de aprendizaje</a:t>
                      </a:r>
                      <a:r>
                        <a:rPr lang="es-ES_tradnl" sz="1800" dirty="0">
                          <a:effectLst/>
                        </a:rPr>
                        <a:t> previstos frente a los </a:t>
                      </a:r>
                      <a:r>
                        <a:rPr lang="es-ES_tradnl" sz="1800" b="1" dirty="0">
                          <a:solidFill>
                            <a:srgbClr val="FF0000"/>
                          </a:solidFill>
                          <a:effectLst/>
                        </a:rPr>
                        <a:t>resultados de aprendizaje</a:t>
                      </a:r>
                      <a:endParaRPr lang="en-US" sz="1800" b="1" dirty="0">
                        <a:solidFill>
                          <a:srgbClr val="FF0000"/>
                        </a:solidFill>
                        <a:effectLst/>
                      </a:endParaRPr>
                    </a:p>
                    <a:p>
                      <a:pPr marL="0" marR="0" algn="just">
                        <a:spcBef>
                          <a:spcPts val="0"/>
                        </a:spcBef>
                        <a:spcAft>
                          <a:spcPts val="0"/>
                        </a:spcAft>
                      </a:pPr>
                      <a:r>
                        <a:rPr lang="es-ES_tradnl" sz="1800" dirty="0">
                          <a:solidFill>
                            <a:srgbClr val="FF0000"/>
                          </a:solidFill>
                          <a:effectLst/>
                        </a:rPr>
                        <a:t> </a:t>
                      </a:r>
                      <a:endParaRPr lang="en-US" sz="1800" dirty="0">
                        <a:solidFill>
                          <a:srgbClr val="FF0000"/>
                        </a:solidFill>
                        <a:effectLst/>
                      </a:endParaRPr>
                    </a:p>
                    <a:p>
                      <a:pPr marL="0" marR="0">
                        <a:spcBef>
                          <a:spcPts val="0"/>
                        </a:spcBef>
                        <a:spcAft>
                          <a:spcPts val="0"/>
                        </a:spcAft>
                      </a:pPr>
                      <a:r>
                        <a:rPr lang="es-ES_tradnl" sz="1800" dirty="0">
                          <a:effectLst/>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445057123"/>
                  </a:ext>
                </a:extLst>
              </a:tr>
              <a:tr h="325251">
                <a:tc>
                  <a:txBody>
                    <a:bodyPr/>
                    <a:lstStyle/>
                    <a:p>
                      <a:pPr marL="0" marR="0" algn="just">
                        <a:spcBef>
                          <a:spcPts val="0"/>
                        </a:spcBef>
                        <a:spcAft>
                          <a:spcPts val="0"/>
                        </a:spcAft>
                      </a:pPr>
                      <a:r>
                        <a:rPr lang="es-ES_tradnl" sz="1800">
                          <a:effectLst/>
                        </a:rPr>
                        <a:t>2</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s-ES_tradnl" sz="1800" dirty="0">
                          <a:effectLst/>
                        </a:rPr>
                        <a:t>Justificación del programa.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xmlns="" val="3710819055"/>
                  </a:ext>
                </a:extLst>
              </a:tr>
              <a:tr h="1626259">
                <a:tc>
                  <a:txBody>
                    <a:bodyPr/>
                    <a:lstStyle/>
                    <a:p>
                      <a:pPr marL="0" marR="0" algn="just">
                        <a:spcBef>
                          <a:spcPts val="0"/>
                        </a:spcBef>
                        <a:spcAft>
                          <a:spcPts val="0"/>
                        </a:spcAft>
                      </a:pPr>
                      <a:r>
                        <a:rPr lang="es-ES_tradnl" sz="1800">
                          <a:effectLst/>
                        </a:rPr>
                        <a:t>3</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s-ES_tradnl" sz="1800" dirty="0">
                          <a:effectLst/>
                        </a:rPr>
                        <a:t>Contenido curricular. </a:t>
                      </a:r>
                      <a:endParaRPr lang="en-US" sz="1800" dirty="0">
                        <a:effectLst/>
                      </a:endParaRPr>
                    </a:p>
                    <a:p>
                      <a:pPr marL="0" marR="0" algn="just">
                        <a:spcBef>
                          <a:spcPts val="0"/>
                        </a:spcBef>
                        <a:spcAft>
                          <a:spcPts val="0"/>
                        </a:spcAft>
                      </a:pPr>
                      <a:r>
                        <a:rPr lang="es-ES_tradnl" sz="1600" dirty="0">
                          <a:effectLst/>
                        </a:rPr>
                        <a:t>Componente teórico</a:t>
                      </a:r>
                      <a:endParaRPr lang="en-US" sz="1600" dirty="0">
                        <a:effectLst/>
                      </a:endParaRPr>
                    </a:p>
                    <a:p>
                      <a:pPr marL="0" marR="0" algn="just">
                        <a:spcBef>
                          <a:spcPts val="0"/>
                        </a:spcBef>
                        <a:spcAft>
                          <a:spcPts val="0"/>
                        </a:spcAft>
                      </a:pPr>
                      <a:r>
                        <a:rPr lang="es-ES_tradnl" sz="1600" dirty="0">
                          <a:effectLst/>
                        </a:rPr>
                        <a:t>Componente pedagógico</a:t>
                      </a:r>
                      <a:endParaRPr lang="en-US" sz="1600" dirty="0">
                        <a:effectLst/>
                      </a:endParaRPr>
                    </a:p>
                    <a:p>
                      <a:pPr marL="0" marR="0" algn="just">
                        <a:spcBef>
                          <a:spcPts val="0"/>
                        </a:spcBef>
                        <a:spcAft>
                          <a:spcPts val="0"/>
                        </a:spcAft>
                      </a:pPr>
                      <a:r>
                        <a:rPr lang="es-ES_tradnl" sz="1600" dirty="0">
                          <a:effectLst/>
                        </a:rPr>
                        <a:t>Componente de interacción</a:t>
                      </a:r>
                      <a:endParaRPr lang="en-US" sz="1600" dirty="0">
                        <a:effectLst/>
                      </a:endParaRPr>
                    </a:p>
                    <a:p>
                      <a:pPr marL="0" marR="0" algn="just">
                        <a:spcBef>
                          <a:spcPts val="0"/>
                        </a:spcBef>
                        <a:spcAft>
                          <a:spcPts val="0"/>
                        </a:spcAft>
                      </a:pPr>
                      <a:r>
                        <a:rPr lang="es-ES_tradnl" sz="1600" dirty="0">
                          <a:effectLst/>
                        </a:rPr>
                        <a:t>Componente de evaluación</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xmlns="" val="1101819126"/>
                  </a:ext>
                </a:extLst>
              </a:tr>
              <a:tr h="650503">
                <a:tc>
                  <a:txBody>
                    <a:bodyPr/>
                    <a:lstStyle/>
                    <a:p>
                      <a:pPr marL="0" marR="0" algn="just">
                        <a:spcBef>
                          <a:spcPts val="0"/>
                        </a:spcBef>
                        <a:spcAft>
                          <a:spcPts val="0"/>
                        </a:spcAft>
                      </a:pPr>
                      <a:r>
                        <a:rPr lang="es-ES_tradnl" sz="1800" dirty="0">
                          <a:effectLst/>
                        </a:rPr>
                        <a:t>4</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s-ES_tradnl" sz="1800" dirty="0">
                          <a:effectLst/>
                        </a:rPr>
                        <a:t>Investigación, innovación y/o creación artística y cultural.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xmlns="" val="2156836092"/>
                  </a:ext>
                </a:extLst>
              </a:tr>
              <a:tr h="325251">
                <a:tc>
                  <a:txBody>
                    <a:bodyPr/>
                    <a:lstStyle/>
                    <a:p>
                      <a:pPr marL="0" marR="0" algn="just">
                        <a:spcBef>
                          <a:spcPts val="0"/>
                        </a:spcBef>
                        <a:spcAft>
                          <a:spcPts val="0"/>
                        </a:spcAft>
                      </a:pPr>
                      <a:r>
                        <a:rPr lang="es-ES_tradnl" sz="1800">
                          <a:effectLst/>
                        </a:rPr>
                        <a:t>5</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s-ES_tradnl" sz="1800" dirty="0">
                          <a:effectLst/>
                        </a:rPr>
                        <a:t>Relación con el sector externo.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xmlns="" val="2536596396"/>
                  </a:ext>
                </a:extLst>
              </a:tr>
              <a:tr h="325251">
                <a:tc>
                  <a:txBody>
                    <a:bodyPr/>
                    <a:lstStyle/>
                    <a:p>
                      <a:pPr marL="0" marR="0" algn="just">
                        <a:spcBef>
                          <a:spcPts val="0"/>
                        </a:spcBef>
                        <a:spcAft>
                          <a:spcPts val="0"/>
                        </a:spcAft>
                      </a:pPr>
                      <a:r>
                        <a:rPr lang="es-ES_tradnl" sz="1800">
                          <a:effectLst/>
                        </a:rPr>
                        <a:t>6</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s-ES_tradnl" sz="1800" dirty="0">
                          <a:effectLst/>
                        </a:rPr>
                        <a:t>Profesores.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xmlns="" val="1363403171"/>
                  </a:ext>
                </a:extLst>
              </a:tr>
              <a:tr h="325251">
                <a:tc>
                  <a:txBody>
                    <a:bodyPr/>
                    <a:lstStyle/>
                    <a:p>
                      <a:pPr marL="0" marR="0" algn="just">
                        <a:spcBef>
                          <a:spcPts val="0"/>
                        </a:spcBef>
                        <a:spcAft>
                          <a:spcPts val="0"/>
                        </a:spcAft>
                        <a:tabLst>
                          <a:tab pos="2022475" algn="l"/>
                        </a:tabLst>
                      </a:pPr>
                      <a:r>
                        <a:rPr lang="es-ES_tradnl" sz="1800">
                          <a:effectLst/>
                        </a:rPr>
                        <a:t>7</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2022475" algn="l"/>
                        </a:tabLst>
                      </a:pPr>
                      <a:r>
                        <a:rPr lang="es-ES_tradnl" sz="1800" dirty="0">
                          <a:effectLst/>
                        </a:rPr>
                        <a:t>Medios educativos.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xmlns="" val="3457306691"/>
                  </a:ext>
                </a:extLst>
              </a:tr>
              <a:tr h="325251">
                <a:tc>
                  <a:txBody>
                    <a:bodyPr/>
                    <a:lstStyle/>
                    <a:p>
                      <a:pPr marL="0" marR="0" algn="just">
                        <a:spcBef>
                          <a:spcPts val="0"/>
                        </a:spcBef>
                        <a:spcAft>
                          <a:spcPts val="0"/>
                        </a:spcAft>
                        <a:tabLst>
                          <a:tab pos="2022475" algn="l"/>
                        </a:tabLst>
                      </a:pPr>
                      <a:r>
                        <a:rPr lang="es-ES_tradnl" sz="1800">
                          <a:effectLst/>
                        </a:rPr>
                        <a:t>8</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tabLst>
                          <a:tab pos="2022475" algn="l"/>
                        </a:tabLst>
                      </a:pPr>
                      <a:r>
                        <a:rPr lang="es-ES_tradnl" sz="1800" dirty="0">
                          <a:effectLst/>
                        </a:rPr>
                        <a:t>Infraestructura física y tecnológica.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xmlns="" val="31558796"/>
                  </a:ext>
                </a:extLst>
              </a:tr>
              <a:tr h="650503">
                <a:tc>
                  <a:txBody>
                    <a:bodyPr/>
                    <a:lstStyle/>
                    <a:p>
                      <a:pPr marL="0" marR="0" algn="just">
                        <a:spcBef>
                          <a:spcPts val="0"/>
                        </a:spcBef>
                        <a:spcAft>
                          <a:spcPts val="0"/>
                        </a:spcAft>
                      </a:pPr>
                      <a:r>
                        <a:rPr lang="es-ES_tradnl" sz="1800">
                          <a:effectLst/>
                        </a:rPr>
                        <a:t>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s-ES_tradnl" sz="1800" dirty="0">
                          <a:effectLst/>
                        </a:rPr>
                        <a:t>Evaluación de condiciones de programa.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xmlns="" val="2714080665"/>
                  </a:ext>
                </a:extLst>
              </a:tr>
              <a:tr h="484611">
                <a:tc>
                  <a:txBody>
                    <a:bodyPr/>
                    <a:lstStyle/>
                    <a:p>
                      <a:pPr marL="0" marR="0" algn="just">
                        <a:spcBef>
                          <a:spcPts val="0"/>
                        </a:spcBef>
                        <a:spcAft>
                          <a:spcPts val="0"/>
                        </a:spcAft>
                      </a:pPr>
                      <a:r>
                        <a:rPr lang="es-ES_tradnl" sz="1800">
                          <a:effectLst/>
                        </a:rPr>
                        <a:t> </a:t>
                      </a:r>
                      <a:endParaRPr lang="en-US" sz="1800">
                        <a:effectLst/>
                        <a:latin typeface="Cambria" panose="02040503050406030204" pitchFamily="18" charset="0"/>
                        <a:cs typeface="Astaire"/>
                      </a:endParaRPr>
                    </a:p>
                  </a:txBody>
                  <a:tcPr marL="68580" marR="68580" marT="0" marB="0"/>
                </a:tc>
                <a:tc>
                  <a:txBody>
                    <a:bodyPr/>
                    <a:lstStyle/>
                    <a:p>
                      <a:pPr marL="0" marR="0" algn="just">
                        <a:spcBef>
                          <a:spcPts val="0"/>
                        </a:spcBef>
                        <a:spcAft>
                          <a:spcPts val="0"/>
                        </a:spcAft>
                      </a:pPr>
                      <a:r>
                        <a:rPr lang="es-ES_tradnl" sz="1800" dirty="0">
                          <a:effectLst/>
                        </a:rPr>
                        <a:t>Renovación del registro calificado. </a:t>
                      </a:r>
                      <a:endParaRPr lang="en-US" sz="1800" dirty="0">
                        <a:effectLst/>
                        <a:latin typeface="Cambria" panose="02040503050406030204" pitchFamily="18" charset="0"/>
                        <a:cs typeface="Astaire"/>
                      </a:endParaRPr>
                    </a:p>
                  </a:txBody>
                  <a:tcPr marL="68580" marR="68580" marT="0" marB="0"/>
                </a:tc>
                <a:tc vMerge="1">
                  <a:txBody>
                    <a:bodyPr/>
                    <a:lstStyle/>
                    <a:p>
                      <a:endParaRPr lang="en-US"/>
                    </a:p>
                  </a:txBody>
                  <a:tcPr/>
                </a:tc>
                <a:extLst>
                  <a:ext uri="{0D108BD9-81ED-4DB2-BD59-A6C34878D82A}">
                    <a16:rowId xmlns:a16="http://schemas.microsoft.com/office/drawing/2014/main" xmlns="" val="2388433867"/>
                  </a:ext>
                </a:extLst>
              </a:tr>
            </a:tbl>
          </a:graphicData>
        </a:graphic>
      </p:graphicFrame>
    </p:spTree>
    <p:extLst>
      <p:ext uri="{BB962C8B-B14F-4D97-AF65-F5344CB8AC3E}">
        <p14:creationId xmlns:p14="http://schemas.microsoft.com/office/powerpoint/2010/main" val="8277720"/>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332656"/>
            <a:ext cx="8712968" cy="1231106"/>
          </a:xfrm>
          <a:prstGeom prst="rect">
            <a:avLst/>
          </a:prstGeom>
          <a:noFill/>
        </p:spPr>
        <p:txBody>
          <a:bodyPr wrap="square" rtlCol="0">
            <a:spAutoFit/>
          </a:bodyPr>
          <a:lstStyle/>
          <a:p>
            <a:pPr lvl="0" algn="ctr"/>
            <a:r>
              <a:rPr lang="es-CO" sz="2800" b="1" dirty="0"/>
              <a:t>Proyecto Educativo Institucional Universidad de </a:t>
            </a:r>
            <a:r>
              <a:rPr lang="es-CO" sz="2800" b="1" dirty="0" smtClean="0"/>
              <a:t>los Llanos - PEI </a:t>
            </a:r>
            <a:endParaRPr lang="es-CO" sz="2800" b="1" dirty="0"/>
          </a:p>
          <a:p>
            <a:endParaRPr lang="es-CO" dirty="0"/>
          </a:p>
        </p:txBody>
      </p:sp>
      <p:sp>
        <p:nvSpPr>
          <p:cNvPr id="4" name="3 Rectángulo"/>
          <p:cNvSpPr/>
          <p:nvPr/>
        </p:nvSpPr>
        <p:spPr>
          <a:xfrm>
            <a:off x="2051720" y="1700808"/>
            <a:ext cx="6300192" cy="369331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CO" dirty="0"/>
              <a:t>5.1.6 Docencia y modelos pedagógicos. En términos amplios, se asumen los modelos pedagógicos como las formas de interacción entre el maestro, el estudiante y el conocimiento enmarcados en un contexto y determinados por factores históricos y geográficos concretos. Para fundamentar una aproximación al modelo pedagógico deseable, es necesario ampliar la visión hacia el quehacer educativo, el cual en concepto de muchos autores especializados, necesariamente presupone una determinada concepción de hombre, de cultura y de </a:t>
            </a:r>
            <a:r>
              <a:rPr lang="es-CO" dirty="0" smtClean="0"/>
              <a:t>sociedad.</a:t>
            </a:r>
          </a:p>
          <a:p>
            <a:pPr algn="just"/>
            <a:r>
              <a:rPr lang="es-CO" dirty="0"/>
              <a:t>…</a:t>
            </a:r>
            <a:r>
              <a:rPr lang="es-CO" dirty="0">
                <a:solidFill>
                  <a:srgbClr val="FF0000"/>
                </a:solidFill>
              </a:rPr>
              <a:t>Para la Universidad de los Llanos el aprendizaje significativo y el contexto serán los ejes alrededor de los cuales se articularán </a:t>
            </a:r>
            <a:r>
              <a:rPr lang="es-CO" dirty="0"/>
              <a:t>y desarrollarán las funciones de formación y crecimiento epistemológico.</a:t>
            </a:r>
            <a:endParaRPr lang="en-US" dirty="0"/>
          </a:p>
        </p:txBody>
      </p:sp>
      <p:sp>
        <p:nvSpPr>
          <p:cNvPr id="5" name="AutoShape 2" descr="Resultado de imagen para unillan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060848"/>
            <a:ext cx="1591345" cy="1591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254946"/>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332656"/>
            <a:ext cx="8712968" cy="1077218"/>
          </a:xfrm>
          <a:prstGeom prst="rect">
            <a:avLst/>
          </a:prstGeom>
          <a:noFill/>
        </p:spPr>
        <p:txBody>
          <a:bodyPr wrap="square" rtlCol="0">
            <a:spAutoFit/>
          </a:bodyPr>
          <a:lstStyle/>
          <a:p>
            <a:pPr lvl="0" algn="ctr"/>
            <a:r>
              <a:rPr lang="es-CO" sz="2800" b="1" dirty="0"/>
              <a:t>A C U E R D O S U P E R I O R N° 014 D E 2 0 1 5 </a:t>
            </a:r>
            <a:endParaRPr lang="es-CO" sz="2800" b="1" dirty="0" smtClean="0"/>
          </a:p>
          <a:p>
            <a:pPr lvl="0" algn="ctr"/>
            <a:r>
              <a:rPr lang="es-CO" b="1" dirty="0" smtClean="0"/>
              <a:t>“</a:t>
            </a:r>
            <a:r>
              <a:rPr lang="es-CO" b="1" dirty="0"/>
              <a:t>Por el cual se establecen los Lineamientos Pedagógicos y Curriculares de los programas de pregrado de la Universidad de los Llanos”</a:t>
            </a:r>
          </a:p>
        </p:txBody>
      </p:sp>
      <p:sp>
        <p:nvSpPr>
          <p:cNvPr id="4" name="3 Rectángulo"/>
          <p:cNvSpPr/>
          <p:nvPr/>
        </p:nvSpPr>
        <p:spPr>
          <a:xfrm>
            <a:off x="199663" y="1628800"/>
            <a:ext cx="8568952" cy="4401205"/>
          </a:xfrm>
          <a:prstGeom prst="rect">
            <a:avLst/>
          </a:prstGeom>
        </p:spPr>
        <p:txBody>
          <a:bodyPr wrap="square">
            <a:spAutoFit/>
          </a:bodyPr>
          <a:lstStyle/>
          <a:p>
            <a:pPr algn="just"/>
            <a:r>
              <a:rPr lang="es-CO" sz="2000" dirty="0"/>
              <a:t>ARTÍCULO 5° </a:t>
            </a:r>
            <a:r>
              <a:rPr lang="es-CO" sz="2000" b="1" dirty="0"/>
              <a:t>MODELOS DE FORMACIÓN EN PROGRAMAS DE GRADO</a:t>
            </a:r>
            <a:r>
              <a:rPr lang="es-CO" sz="2000" dirty="0"/>
              <a:t>. Los modelos de formación se comprenden como abstracciones teóricas que reflejan la forma particular del desarrollo educativo de los programas y, dentro de las denominaciones actuales más comunes, se incluyen los de formación por competencias, formación por capacidades, formación por proyectos de vida, etc. </a:t>
            </a:r>
            <a:endParaRPr lang="es-CO" sz="2000" dirty="0" smtClean="0"/>
          </a:p>
          <a:p>
            <a:pPr algn="just"/>
            <a:r>
              <a:rPr lang="es-CO" sz="2000" dirty="0" smtClean="0"/>
              <a:t>…los </a:t>
            </a:r>
            <a:r>
              <a:rPr lang="es-CO" sz="2000" dirty="0"/>
              <a:t>programas pueden </a:t>
            </a:r>
            <a:r>
              <a:rPr lang="es-CO" sz="2000" b="1" dirty="0">
                <a:solidFill>
                  <a:srgbClr val="FF0000"/>
                </a:solidFill>
              </a:rPr>
              <a:t>elegir libremente el modelo de formación </a:t>
            </a:r>
            <a:r>
              <a:rPr lang="es-CO" sz="2000" dirty="0"/>
              <a:t>que, de acuerdo con su racionalidad</a:t>
            </a:r>
            <a:r>
              <a:rPr lang="es-CO" sz="2000" dirty="0">
                <a:solidFill>
                  <a:srgbClr val="FF0000"/>
                </a:solidFill>
              </a:rPr>
              <a:t>, </a:t>
            </a:r>
            <a:r>
              <a:rPr lang="es-CO" sz="2000" b="1" dirty="0">
                <a:solidFill>
                  <a:srgbClr val="FF0000"/>
                </a:solidFill>
              </a:rPr>
              <a:t>sea pertinente </a:t>
            </a:r>
            <a:r>
              <a:rPr lang="es-CO" sz="2000" dirty="0"/>
              <a:t>con el modelo educativo de la Universidad, que le ayude a </a:t>
            </a:r>
            <a:r>
              <a:rPr lang="es-CO" sz="2000" b="1" dirty="0">
                <a:solidFill>
                  <a:srgbClr val="FF0000"/>
                </a:solidFill>
              </a:rPr>
              <a:t>cumplir su misión, objeto de estudio y a concretar su visión</a:t>
            </a:r>
            <a:r>
              <a:rPr lang="es-CO" sz="2000" dirty="0">
                <a:solidFill>
                  <a:srgbClr val="FF0000"/>
                </a:solidFill>
              </a:rPr>
              <a:t>.</a:t>
            </a:r>
            <a:r>
              <a:rPr lang="es-CO" sz="2000" dirty="0"/>
              <a:t> </a:t>
            </a:r>
            <a:r>
              <a:rPr lang="es-CO" sz="2000" dirty="0" smtClean="0"/>
              <a:t>…Para </a:t>
            </a:r>
            <a:r>
              <a:rPr lang="es-CO" sz="2000" dirty="0"/>
              <a:t>la aplicación de este modelo los programas quedan en libertad de escoger entre los diversos enfoques de competencias aplicables a la educación superior (conductista, funcionalista, constructivista, cognitivo, crítico (hermenéutico-reflexivo), humanista y socio-formativo), con el compromiso de asegurar la trazabilidad plena en el programa y en coherencia con PEI de la </a:t>
            </a:r>
            <a:r>
              <a:rPr lang="es-CO" sz="2000" dirty="0" smtClean="0"/>
              <a:t>Universidad…</a:t>
            </a:r>
            <a:endParaRPr lang="es-CO" sz="2000" dirty="0"/>
          </a:p>
        </p:txBody>
      </p:sp>
    </p:spTree>
    <p:extLst>
      <p:ext uri="{BB962C8B-B14F-4D97-AF65-F5344CB8AC3E}">
        <p14:creationId xmlns:p14="http://schemas.microsoft.com/office/powerpoint/2010/main" val="3369242680"/>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116632"/>
            <a:ext cx="7632848" cy="800219"/>
          </a:xfrm>
          <a:prstGeom prst="rect">
            <a:avLst/>
          </a:prstGeom>
          <a:noFill/>
        </p:spPr>
        <p:txBody>
          <a:bodyPr wrap="square" rtlCol="0">
            <a:spAutoFit/>
          </a:bodyPr>
          <a:lstStyle/>
          <a:p>
            <a:pPr algn="ctr"/>
            <a:r>
              <a:rPr lang="es-CO" sz="2800" b="1" dirty="0" smtClean="0"/>
              <a:t>¿Qué es un modelo?</a:t>
            </a:r>
          </a:p>
          <a:p>
            <a:pPr algn="ctr"/>
            <a:endParaRPr lang="es-CO" dirty="0"/>
          </a:p>
        </p:txBody>
      </p:sp>
      <p:sp>
        <p:nvSpPr>
          <p:cNvPr id="3" name="2 Rectángulo"/>
          <p:cNvSpPr/>
          <p:nvPr/>
        </p:nvSpPr>
        <p:spPr>
          <a:xfrm>
            <a:off x="323528" y="764704"/>
            <a:ext cx="8352928" cy="5355312"/>
          </a:xfrm>
          <a:prstGeom prst="rect">
            <a:avLst/>
          </a:prstGeom>
        </p:spPr>
        <p:txBody>
          <a:bodyPr wrap="square">
            <a:spAutoFit/>
          </a:bodyPr>
          <a:lstStyle/>
          <a:p>
            <a:r>
              <a:rPr lang="es-CO" dirty="0" smtClean="0"/>
              <a:t>Miller </a:t>
            </a:r>
            <a:r>
              <a:rPr lang="es-CO" dirty="0"/>
              <a:t>(1998) </a:t>
            </a:r>
            <a:r>
              <a:rPr lang="es-CO" dirty="0" smtClean="0"/>
              <a:t>“... </a:t>
            </a:r>
            <a:r>
              <a:rPr lang="es-CO" i="1" dirty="0"/>
              <a:t>un sistema concebido mentalmente o realizado de forma material que, reflejando o reproduciendo el objeto de la investigación, es capaz de sustituirlo de modo que su estudio nos dé nueva información sobre dicho objeto</a:t>
            </a:r>
            <a:r>
              <a:rPr lang="es-CO" dirty="0"/>
              <a:t>”. </a:t>
            </a:r>
            <a:endParaRPr lang="es-CO" dirty="0" smtClean="0"/>
          </a:p>
          <a:p>
            <a:endParaRPr lang="es-CO" dirty="0" smtClean="0"/>
          </a:p>
          <a:p>
            <a:r>
              <a:rPr lang="es-CO" dirty="0"/>
              <a:t>Sierra y Alicia (2002) </a:t>
            </a:r>
            <a:r>
              <a:rPr lang="es-ES_tradnl" dirty="0" smtClean="0"/>
              <a:t>“</a:t>
            </a:r>
            <a:r>
              <a:rPr lang="es-ES_tradnl" i="1" dirty="0"/>
              <a:t>Construcción teórico formal que basada en supuestos científicos e ideológicos pretende interpretar la realidad escolar y dirigirla hacia determinados fines educativos</a:t>
            </a:r>
            <a:r>
              <a:rPr lang="es-ES_tradnl" dirty="0"/>
              <a:t>”. </a:t>
            </a:r>
            <a:endParaRPr lang="es-ES_tradnl" dirty="0" smtClean="0"/>
          </a:p>
          <a:p>
            <a:endParaRPr lang="es-ES_tradnl" dirty="0" smtClean="0"/>
          </a:p>
          <a:p>
            <a:r>
              <a:rPr lang="es-ES_tradnl" dirty="0" smtClean="0"/>
              <a:t>Jiménez </a:t>
            </a:r>
            <a:r>
              <a:rPr lang="es-ES_tradnl" dirty="0"/>
              <a:t>(1991) </a:t>
            </a:r>
            <a:r>
              <a:rPr lang="es-ES_tradnl" i="1" dirty="0" smtClean="0"/>
              <a:t>“</a:t>
            </a:r>
            <a:r>
              <a:rPr lang="es-ES_tradnl" i="1" dirty="0"/>
              <a:t>Los modelos </a:t>
            </a:r>
            <a:r>
              <a:rPr lang="es-ES_tradnl" i="1" dirty="0" smtClean="0"/>
              <a:t>de formación son </a:t>
            </a:r>
            <a:r>
              <a:rPr lang="es-ES_tradnl" i="1" dirty="0"/>
              <a:t>una representación de una realidad, son adaptables, son organizadores de la actividad, que han de servirnos para la reflexión sobre la práctica, son dinamizadores de conocimientos prácticos y teóricos y son documentos válidos para el análisis de la evaluación del sistema, desde los ámbitos más lejanos </a:t>
            </a:r>
            <a:r>
              <a:rPr lang="es-ES_tradnl" i="1" dirty="0" smtClean="0"/>
              <a:t>a la </a:t>
            </a:r>
            <a:r>
              <a:rPr lang="es-ES_tradnl" i="1" dirty="0" err="1"/>
              <a:t>macroplanificación</a:t>
            </a:r>
            <a:r>
              <a:rPr lang="es-ES_tradnl" i="1" dirty="0"/>
              <a:t> hasta las más próximas como son el de la actividad cotidiana en el </a:t>
            </a:r>
            <a:r>
              <a:rPr lang="es-ES_tradnl" i="1"/>
              <a:t>aula</a:t>
            </a:r>
            <a:r>
              <a:rPr lang="es-ES_tradnl" i="1" smtClean="0"/>
              <a:t>”</a:t>
            </a:r>
            <a:r>
              <a:rPr lang="es-ES_tradnl" smtClean="0"/>
              <a:t>.</a:t>
            </a:r>
          </a:p>
          <a:p>
            <a:endParaRPr lang="es-ES_tradnl" dirty="0" smtClean="0"/>
          </a:p>
          <a:p>
            <a:r>
              <a:rPr lang="es-ES_tradnl" dirty="0"/>
              <a:t>Escalona (2007) plantea que “</a:t>
            </a:r>
            <a:r>
              <a:rPr lang="es-CO" dirty="0"/>
              <a:t>... </a:t>
            </a:r>
            <a:r>
              <a:rPr lang="es-ES_tradnl" i="1" dirty="0"/>
              <a:t>un modelo </a:t>
            </a:r>
            <a:r>
              <a:rPr lang="es-ES_tradnl" i="1" dirty="0" smtClean="0"/>
              <a:t>de formación </a:t>
            </a:r>
            <a:r>
              <a:rPr lang="es-ES_tradnl" i="1" dirty="0"/>
              <a:t>es una abstracción del proceso de enseñanza-aprendizaje, o parte de este, que fundamentado teóricamente permite interpretarlo y establecer nuevas relaciones en función de lograr perfeccionar dicho proceso”.</a:t>
            </a:r>
            <a:r>
              <a:rPr lang="es-ES_tradnl" dirty="0"/>
              <a:t> </a:t>
            </a:r>
            <a:endParaRPr lang="es-CO" dirty="0"/>
          </a:p>
        </p:txBody>
      </p:sp>
    </p:spTree>
    <p:extLst>
      <p:ext uri="{BB962C8B-B14F-4D97-AF65-F5344CB8AC3E}">
        <p14:creationId xmlns:p14="http://schemas.microsoft.com/office/powerpoint/2010/main" val="1023099208"/>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404664"/>
            <a:ext cx="8352928" cy="1754326"/>
          </a:xfrm>
          <a:prstGeom prst="rect">
            <a:avLst/>
          </a:prstGeom>
        </p:spPr>
        <p:txBody>
          <a:bodyPr wrap="square">
            <a:spAutoFit/>
          </a:bodyPr>
          <a:lstStyle/>
          <a:p>
            <a:pPr algn="just"/>
            <a:r>
              <a:rPr lang="es-CO" dirty="0" err="1" smtClean="0"/>
              <a:t>Achinstein</a:t>
            </a:r>
            <a:r>
              <a:rPr lang="es-CO" dirty="0" smtClean="0"/>
              <a:t> (1987),  </a:t>
            </a:r>
            <a:r>
              <a:rPr lang="es-CO" dirty="0" err="1" smtClean="0"/>
              <a:t>Clement</a:t>
            </a:r>
            <a:r>
              <a:rPr lang="es-CO" dirty="0" smtClean="0"/>
              <a:t> (2008) Los modelos </a:t>
            </a:r>
            <a:r>
              <a:rPr lang="es-CO" dirty="0"/>
              <a:t>son representaciones, basadas generalmente en </a:t>
            </a:r>
            <a:r>
              <a:rPr lang="es-CO" dirty="0" smtClean="0"/>
              <a:t>analogías. </a:t>
            </a:r>
            <a:r>
              <a:rPr lang="es-CO" dirty="0"/>
              <a:t>Así pueden ser semejantes a esa porción del mundo, generalmente más sencillos, pero no enteramente, de manera que se pueden derivar hipótesis (y/o predicciones) del mismo y someterlas a prueba. Los resultados de esta prueba dan nueva información sobre el modelo. Las analogías pueden ser: </a:t>
            </a:r>
            <a:r>
              <a:rPr lang="es-CO" dirty="0" smtClean="0"/>
              <a:t>mentales o </a:t>
            </a:r>
            <a:r>
              <a:rPr lang="es-CO" dirty="0"/>
              <a:t>materiales </a:t>
            </a:r>
          </a:p>
        </p:txBody>
      </p:sp>
      <p:graphicFrame>
        <p:nvGraphicFramePr>
          <p:cNvPr id="3" name="2 Diagrama"/>
          <p:cNvGraphicFramePr/>
          <p:nvPr>
            <p:extLst>
              <p:ext uri="{D42A27DB-BD31-4B8C-83A1-F6EECF244321}">
                <p14:modId xmlns:p14="http://schemas.microsoft.com/office/powerpoint/2010/main" val="1073053404"/>
              </p:ext>
            </p:extLst>
          </p:nvPr>
        </p:nvGraphicFramePr>
        <p:xfrm>
          <a:off x="971600" y="1484784"/>
          <a:ext cx="8064896"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8947021"/>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2717</TotalTime>
  <Words>1653</Words>
  <Application>Microsoft Office PowerPoint</Application>
  <PresentationFormat>Presentación en pantalla (4:3)</PresentationFormat>
  <Paragraphs>276</Paragraphs>
  <Slides>21</Slides>
  <Notes>2</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DISEÑO_GRAFICO</dc:creator>
  <cp:lastModifiedBy>Acreditación</cp:lastModifiedBy>
  <cp:revision>289</cp:revision>
  <dcterms:created xsi:type="dcterms:W3CDTF">2016-03-03T15:42:49Z</dcterms:created>
  <dcterms:modified xsi:type="dcterms:W3CDTF">2019-09-23T13:48:40Z</dcterms:modified>
</cp:coreProperties>
</file>