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77" r:id="rId2"/>
    <p:sldId id="356" r:id="rId3"/>
    <p:sldId id="280" r:id="rId4"/>
    <p:sldId id="282" r:id="rId5"/>
    <p:sldId id="284" r:id="rId6"/>
    <p:sldId id="325" r:id="rId7"/>
    <p:sldId id="326" r:id="rId8"/>
    <p:sldId id="283" r:id="rId9"/>
    <p:sldId id="327" r:id="rId10"/>
    <p:sldId id="285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4" r:id="rId24"/>
    <p:sldId id="345" r:id="rId25"/>
    <p:sldId id="346" r:id="rId26"/>
    <p:sldId id="347" r:id="rId27"/>
    <p:sldId id="348" r:id="rId28"/>
    <p:sldId id="349" r:id="rId29"/>
    <p:sldId id="350" r:id="rId30"/>
    <p:sldId id="351" r:id="rId31"/>
    <p:sldId id="352" r:id="rId32"/>
    <p:sldId id="353" r:id="rId33"/>
    <p:sldId id="354" r:id="rId34"/>
    <p:sldId id="35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278" r:id="rId43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86" y="4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A5C78-CF8E-4513-A712-113260065096}" type="datetimeFigureOut">
              <a:rPr lang="es-CO" smtClean="0"/>
              <a:t>17/02/2017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E9D3C-CD6E-4120-8175-31DB2EC2F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20341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E517-A7C2-4168-A4C1-EF3BBC2083C9}" type="datetimeFigureOut">
              <a:rPr lang="es-CO" smtClean="0"/>
              <a:t>17/02/2017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C612-E877-406A-A01A-5F96CBD931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668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E517-A7C2-4168-A4C1-EF3BBC2083C9}" type="datetimeFigureOut">
              <a:rPr lang="es-CO" smtClean="0"/>
              <a:t>17/02/2017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C612-E877-406A-A01A-5F96CBD931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52944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E517-A7C2-4168-A4C1-EF3BBC2083C9}" type="datetimeFigureOut">
              <a:rPr lang="es-CO" smtClean="0"/>
              <a:t>17/02/2017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C612-E877-406A-A01A-5F96CBD931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3648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E517-A7C2-4168-A4C1-EF3BBC2083C9}" type="datetimeFigureOut">
              <a:rPr lang="es-CO" smtClean="0"/>
              <a:t>17/02/2017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C612-E877-406A-A01A-5F96CBD931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28816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E517-A7C2-4168-A4C1-EF3BBC2083C9}" type="datetimeFigureOut">
              <a:rPr lang="es-CO" smtClean="0"/>
              <a:t>17/02/2017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C612-E877-406A-A01A-5F96CBD931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662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E517-A7C2-4168-A4C1-EF3BBC2083C9}" type="datetimeFigureOut">
              <a:rPr lang="es-CO" smtClean="0"/>
              <a:t>17/02/2017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C612-E877-406A-A01A-5F96CBD931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7846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E517-A7C2-4168-A4C1-EF3BBC2083C9}" type="datetimeFigureOut">
              <a:rPr lang="es-CO" smtClean="0"/>
              <a:t>17/02/2017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C612-E877-406A-A01A-5F96CBD931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0899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E517-A7C2-4168-A4C1-EF3BBC2083C9}" type="datetimeFigureOut">
              <a:rPr lang="es-CO" smtClean="0"/>
              <a:t>17/02/2017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C612-E877-406A-A01A-5F96CBD931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0573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E517-A7C2-4168-A4C1-EF3BBC2083C9}" type="datetimeFigureOut">
              <a:rPr lang="es-CO" smtClean="0"/>
              <a:t>17/02/2017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C612-E877-406A-A01A-5F96CBD931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6394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E517-A7C2-4168-A4C1-EF3BBC2083C9}" type="datetimeFigureOut">
              <a:rPr lang="es-CO" smtClean="0"/>
              <a:t>17/02/2017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C612-E877-406A-A01A-5F96CBD931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7440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2E517-A7C2-4168-A4C1-EF3BBC2083C9}" type="datetimeFigureOut">
              <a:rPr lang="es-CO" smtClean="0"/>
              <a:t>17/02/2017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CC612-E877-406A-A01A-5F96CBD931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6998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2E517-A7C2-4168-A4C1-EF3BBC2083C9}" type="datetimeFigureOut">
              <a:rPr lang="es-CO" smtClean="0"/>
              <a:t>17/02/2017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CC612-E877-406A-A01A-5F96CBD9319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353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unillanos.edu.c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http://unillanos.edu.co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unillanos.edu.c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catalogo.unillanos.edu.c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ubtítulo"/>
          <p:cNvSpPr>
            <a:spLocks noGrp="1"/>
          </p:cNvSpPr>
          <p:nvPr>
            <p:ph type="subTitle" idx="1"/>
          </p:nvPr>
        </p:nvSpPr>
        <p:spPr>
          <a:xfrm>
            <a:off x="5364088" y="4221088"/>
            <a:ext cx="3384376" cy="1054968"/>
          </a:xfrm>
        </p:spPr>
        <p:txBody>
          <a:bodyPr>
            <a:normAutofit/>
          </a:bodyPr>
          <a:lstStyle/>
          <a:p>
            <a:endParaRPr lang="es-CO" dirty="0"/>
          </a:p>
        </p:txBody>
      </p:sp>
      <p:sp>
        <p:nvSpPr>
          <p:cNvPr id="6" name="12 CuadroTexto"/>
          <p:cNvSpPr txBox="1">
            <a:spLocks noChangeArrowheads="1"/>
          </p:cNvSpPr>
          <p:nvPr/>
        </p:nvSpPr>
        <p:spPr bwMode="auto">
          <a:xfrm>
            <a:off x="0" y="2636838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800" dirty="0">
                <a:latin typeface="Arial Black" pitchFamily="34" charset="0"/>
              </a:rPr>
              <a:t>UNIVERSIDAD DE LOS LLANOS</a:t>
            </a:r>
          </a:p>
          <a:p>
            <a:pPr algn="ctr">
              <a:spcBef>
                <a:spcPct val="50000"/>
              </a:spcBef>
            </a:pPr>
            <a:r>
              <a:rPr lang="es-ES" sz="2400" b="1" dirty="0" smtClean="0"/>
              <a:t>Sistema de Bibliotecas.</a:t>
            </a:r>
            <a:endParaRPr lang="es-ES" sz="2400" b="1" dirty="0"/>
          </a:p>
          <a:p>
            <a:pPr algn="ctr">
              <a:defRPr/>
            </a:pPr>
            <a:endParaRPr lang="es-ES" sz="1200" dirty="0">
              <a:latin typeface="+mj-lt"/>
            </a:endParaRPr>
          </a:p>
        </p:txBody>
      </p:sp>
      <p:grpSp>
        <p:nvGrpSpPr>
          <p:cNvPr id="5" name="Group 1019"/>
          <p:cNvGrpSpPr>
            <a:grpSpLocks/>
          </p:cNvGrpSpPr>
          <p:nvPr/>
        </p:nvGrpSpPr>
        <p:grpSpPr bwMode="auto">
          <a:xfrm>
            <a:off x="0" y="-30163"/>
            <a:ext cx="9144000" cy="6888163"/>
            <a:chOff x="0" y="-17"/>
            <a:chExt cx="5760" cy="4339"/>
          </a:xfrm>
        </p:grpSpPr>
        <p:sp>
          <p:nvSpPr>
            <p:cNvPr id="7" name="Rectangle 878"/>
            <p:cNvSpPr>
              <a:spLocks noChangeArrowheads="1"/>
            </p:cNvSpPr>
            <p:nvPr/>
          </p:nvSpPr>
          <p:spPr bwMode="auto">
            <a:xfrm>
              <a:off x="793" y="-17"/>
              <a:ext cx="4967" cy="61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CO" u="sng">
                <a:solidFill>
                  <a:prstClr val="black"/>
                </a:solidFill>
              </a:endParaRPr>
            </a:p>
          </p:txBody>
        </p:sp>
        <p:pic>
          <p:nvPicPr>
            <p:cNvPr id="8" name="Picture 879" descr="logo corocor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02"/>
              <a:ext cx="545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880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10" name="Text Box 881"/>
            <p:cNvSpPr txBox="1">
              <a:spLocks noChangeArrowheads="1"/>
            </p:cNvSpPr>
            <p:nvPr/>
          </p:nvSpPr>
          <p:spPr bwMode="auto">
            <a:xfrm>
              <a:off x="0" y="4110"/>
              <a:ext cx="57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ES" sz="1600" i="1" dirty="0">
                <a:solidFill>
                  <a:srgbClr val="CC0000"/>
                </a:solidFill>
                <a:latin typeface="BernhardMod BT" pitchFamily="18" charset="0"/>
              </a:endParaRPr>
            </a:p>
          </p:txBody>
        </p:sp>
        <p:sp>
          <p:nvSpPr>
            <p:cNvPr id="11" name="Rectangle 882"/>
            <p:cNvSpPr>
              <a:spLocks noChangeArrowheads="1"/>
            </p:cNvSpPr>
            <p:nvPr/>
          </p:nvSpPr>
          <p:spPr bwMode="auto">
            <a:xfrm>
              <a:off x="703" y="73"/>
              <a:ext cx="470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/>
              <a:r>
                <a:rPr lang="es-ES" sz="2400" dirty="0">
                  <a:solidFill>
                    <a:prstClr val="black"/>
                  </a:solidFill>
                  <a:latin typeface="Arial Black" pitchFamily="34" charset="0"/>
                </a:rPr>
                <a:t>UNIVERSIDAD DE LOS LLANOS</a:t>
              </a:r>
            </a:p>
            <a:p>
              <a:pPr algn="r"/>
              <a:r>
                <a:rPr lang="es-ES" dirty="0">
                  <a:solidFill>
                    <a:prstClr val="black"/>
                  </a:solidFill>
                  <a:latin typeface="Arial Black" pitchFamily="34" charset="0"/>
                </a:rPr>
                <a:t>SISTEMA DE </a:t>
              </a:r>
              <a:r>
                <a:rPr lang="es-ES" dirty="0" smtClean="0">
                  <a:solidFill>
                    <a:prstClr val="black"/>
                  </a:solidFill>
                  <a:latin typeface="Arial Black" pitchFamily="34" charset="0"/>
                </a:rPr>
                <a:t>BIBLIOTECAS</a:t>
              </a:r>
              <a:endParaRPr lang="es-E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81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639565" y="1859623"/>
            <a:ext cx="603091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s-ES" b="1" dirty="0" smtClean="0">
                <a:solidFill>
                  <a:prstClr val="black"/>
                </a:solidFill>
              </a:rPr>
              <a:t>Consulta </a:t>
            </a:r>
            <a:r>
              <a:rPr lang="es-ES" b="1" dirty="0">
                <a:solidFill>
                  <a:prstClr val="black"/>
                </a:solidFill>
              </a:rPr>
              <a:t>en sala</a:t>
            </a:r>
            <a:endParaRPr lang="es-CO" b="1" dirty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>
                <a:solidFill>
                  <a:prstClr val="black"/>
                </a:solidFill>
              </a:rPr>
              <a:t>Conmutación Bibliográfica</a:t>
            </a:r>
            <a:endParaRPr lang="es-CO" b="1" dirty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>
                <a:solidFill>
                  <a:prstClr val="black"/>
                </a:solidFill>
              </a:rPr>
              <a:t>Préstamo Interno</a:t>
            </a:r>
            <a:endParaRPr lang="es-CO" b="1" dirty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>
                <a:solidFill>
                  <a:prstClr val="black"/>
                </a:solidFill>
              </a:rPr>
              <a:t>Préstamo Externo</a:t>
            </a:r>
            <a:endParaRPr lang="es-CO" b="1" dirty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>
                <a:solidFill>
                  <a:prstClr val="black"/>
                </a:solidFill>
              </a:rPr>
              <a:t>Referencia</a:t>
            </a:r>
            <a:endParaRPr lang="es-CO" b="1" dirty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>
                <a:solidFill>
                  <a:prstClr val="black"/>
                </a:solidFill>
              </a:rPr>
              <a:t>Préstamo Interbibliotecario</a:t>
            </a:r>
            <a:endParaRPr lang="es-CO" b="1" dirty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>
                <a:solidFill>
                  <a:prstClr val="black"/>
                </a:solidFill>
              </a:rPr>
              <a:t>Servicio de Bibliografía</a:t>
            </a:r>
            <a:endParaRPr lang="es-CO" b="1" dirty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>
                <a:solidFill>
                  <a:prstClr val="black"/>
                </a:solidFill>
              </a:rPr>
              <a:t>Capacitación e inducción</a:t>
            </a:r>
            <a:endParaRPr lang="es-CO" b="1" dirty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>
                <a:solidFill>
                  <a:prstClr val="black"/>
                </a:solidFill>
              </a:rPr>
              <a:t>Carta Remisión de usuarios</a:t>
            </a:r>
            <a:endParaRPr lang="es-CO" b="1" dirty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>
                <a:solidFill>
                  <a:prstClr val="black"/>
                </a:solidFill>
              </a:rPr>
              <a:t>Salas especializadas bases de datos</a:t>
            </a:r>
            <a:endParaRPr lang="es-CO" b="1" dirty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>
                <a:solidFill>
                  <a:prstClr val="black"/>
                </a:solidFill>
              </a:rPr>
              <a:t>Servicio de la Red de Bibliotecas del Banco de la República</a:t>
            </a:r>
            <a:endParaRPr lang="es-CO" b="1" dirty="0">
              <a:solidFill>
                <a:prstClr val="black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653381" y="1124744"/>
            <a:ext cx="6528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>
                <a:solidFill>
                  <a:srgbClr val="FF0000"/>
                </a:solidFill>
              </a:rPr>
              <a:t>SERVICIOS</a:t>
            </a:r>
            <a:endParaRPr lang="es-CO" sz="3200" b="1" dirty="0">
              <a:solidFill>
                <a:srgbClr val="FF0000"/>
              </a:solidFill>
            </a:endParaRPr>
          </a:p>
        </p:txBody>
      </p:sp>
      <p:grpSp>
        <p:nvGrpSpPr>
          <p:cNvPr id="7" name="Group 1019"/>
          <p:cNvGrpSpPr>
            <a:grpSpLocks/>
          </p:cNvGrpSpPr>
          <p:nvPr/>
        </p:nvGrpSpPr>
        <p:grpSpPr bwMode="auto">
          <a:xfrm>
            <a:off x="0" y="-30163"/>
            <a:ext cx="9144000" cy="6888163"/>
            <a:chOff x="0" y="-17"/>
            <a:chExt cx="5760" cy="4339"/>
          </a:xfrm>
        </p:grpSpPr>
        <p:sp>
          <p:nvSpPr>
            <p:cNvPr id="8" name="Rectangle 878"/>
            <p:cNvSpPr>
              <a:spLocks noChangeArrowheads="1"/>
            </p:cNvSpPr>
            <p:nvPr/>
          </p:nvSpPr>
          <p:spPr bwMode="auto">
            <a:xfrm>
              <a:off x="793" y="-17"/>
              <a:ext cx="4967" cy="61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CO" u="sng">
                <a:solidFill>
                  <a:prstClr val="black"/>
                </a:solidFill>
              </a:endParaRPr>
            </a:p>
          </p:txBody>
        </p:sp>
        <p:pic>
          <p:nvPicPr>
            <p:cNvPr id="9" name="Picture 879" descr="logo corocor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02"/>
              <a:ext cx="545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Line 880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11" name="Text Box 881"/>
            <p:cNvSpPr txBox="1">
              <a:spLocks noChangeArrowheads="1"/>
            </p:cNvSpPr>
            <p:nvPr/>
          </p:nvSpPr>
          <p:spPr bwMode="auto">
            <a:xfrm>
              <a:off x="0" y="4110"/>
              <a:ext cx="57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ES" sz="1600" i="1" dirty="0">
                <a:solidFill>
                  <a:srgbClr val="CC0000"/>
                </a:solidFill>
                <a:latin typeface="BernhardMod BT" pitchFamily="18" charset="0"/>
              </a:endParaRPr>
            </a:p>
          </p:txBody>
        </p:sp>
        <p:sp>
          <p:nvSpPr>
            <p:cNvPr id="12" name="Rectangle 882"/>
            <p:cNvSpPr>
              <a:spLocks noChangeArrowheads="1"/>
            </p:cNvSpPr>
            <p:nvPr/>
          </p:nvSpPr>
          <p:spPr bwMode="auto">
            <a:xfrm>
              <a:off x="703" y="73"/>
              <a:ext cx="470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/>
              <a:r>
                <a:rPr lang="es-ES" sz="2400" dirty="0">
                  <a:solidFill>
                    <a:prstClr val="black"/>
                  </a:solidFill>
                  <a:latin typeface="Arial Black" pitchFamily="34" charset="0"/>
                </a:rPr>
                <a:t>UNIVERSIDAD DE LOS LLANOS</a:t>
              </a:r>
            </a:p>
            <a:p>
              <a:pPr algn="r"/>
              <a:r>
                <a:rPr lang="es-ES" dirty="0">
                  <a:solidFill>
                    <a:prstClr val="black"/>
                  </a:solidFill>
                  <a:latin typeface="Arial Black" pitchFamily="34" charset="0"/>
                </a:rPr>
                <a:t>SISTEMA DE </a:t>
              </a:r>
              <a:r>
                <a:rPr lang="es-ES" dirty="0" smtClean="0">
                  <a:solidFill>
                    <a:prstClr val="black"/>
                  </a:solidFill>
                  <a:latin typeface="Arial Black" pitchFamily="34" charset="0"/>
                </a:rPr>
                <a:t>BIBLIOTECAS</a:t>
              </a:r>
              <a:endParaRPr lang="es-E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901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19"/>
          <p:cNvGrpSpPr>
            <a:grpSpLocks/>
          </p:cNvGrpSpPr>
          <p:nvPr/>
        </p:nvGrpSpPr>
        <p:grpSpPr bwMode="auto">
          <a:xfrm>
            <a:off x="0" y="-30163"/>
            <a:ext cx="9144000" cy="6888163"/>
            <a:chOff x="0" y="-17"/>
            <a:chExt cx="5760" cy="4339"/>
          </a:xfrm>
        </p:grpSpPr>
        <p:sp>
          <p:nvSpPr>
            <p:cNvPr id="3" name="Rectangle 878"/>
            <p:cNvSpPr>
              <a:spLocks noChangeArrowheads="1"/>
            </p:cNvSpPr>
            <p:nvPr/>
          </p:nvSpPr>
          <p:spPr bwMode="auto">
            <a:xfrm>
              <a:off x="793" y="-17"/>
              <a:ext cx="4967" cy="61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CO" u="sng">
                <a:solidFill>
                  <a:prstClr val="black"/>
                </a:solidFill>
              </a:endParaRPr>
            </a:p>
          </p:txBody>
        </p:sp>
        <p:pic>
          <p:nvPicPr>
            <p:cNvPr id="4" name="Picture 879" descr="logo corocor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02"/>
              <a:ext cx="545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Line 880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6" name="Text Box 881"/>
            <p:cNvSpPr txBox="1">
              <a:spLocks noChangeArrowheads="1"/>
            </p:cNvSpPr>
            <p:nvPr/>
          </p:nvSpPr>
          <p:spPr bwMode="auto">
            <a:xfrm>
              <a:off x="0" y="4110"/>
              <a:ext cx="57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ES" sz="1600" i="1" dirty="0">
                <a:solidFill>
                  <a:srgbClr val="CC0000"/>
                </a:solidFill>
                <a:latin typeface="BernhardMod BT" pitchFamily="18" charset="0"/>
              </a:endParaRPr>
            </a:p>
          </p:txBody>
        </p:sp>
        <p:sp>
          <p:nvSpPr>
            <p:cNvPr id="7" name="Rectangle 882"/>
            <p:cNvSpPr>
              <a:spLocks noChangeArrowheads="1"/>
            </p:cNvSpPr>
            <p:nvPr/>
          </p:nvSpPr>
          <p:spPr bwMode="auto">
            <a:xfrm>
              <a:off x="703" y="73"/>
              <a:ext cx="470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/>
              <a:r>
                <a:rPr lang="es-ES" sz="2400" dirty="0">
                  <a:solidFill>
                    <a:prstClr val="black"/>
                  </a:solidFill>
                  <a:latin typeface="Arial Black" pitchFamily="34" charset="0"/>
                </a:rPr>
                <a:t>UNIVERSIDAD DE LOS LLANOS</a:t>
              </a:r>
            </a:p>
            <a:p>
              <a:pPr algn="r"/>
              <a:r>
                <a:rPr lang="es-ES" dirty="0">
                  <a:solidFill>
                    <a:prstClr val="black"/>
                  </a:solidFill>
                  <a:latin typeface="Arial Black" pitchFamily="34" charset="0"/>
                </a:rPr>
                <a:t>SISTEMA DE </a:t>
              </a:r>
              <a:r>
                <a:rPr lang="es-ES" dirty="0" smtClean="0">
                  <a:solidFill>
                    <a:prstClr val="black"/>
                  </a:solidFill>
                  <a:latin typeface="Arial Black" pitchFamily="34" charset="0"/>
                </a:rPr>
                <a:t>BIBLIOTECAS</a:t>
              </a:r>
              <a:endParaRPr lang="es-ES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354013" y="83671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rgbClr val="FF0000"/>
                </a:solidFill>
                <a:latin typeface="+mn-lt"/>
              </a:rPr>
              <a:t>OTROS SERVICIOS.</a:t>
            </a:r>
            <a:endParaRPr lang="es-CO" sz="3200" dirty="0">
              <a:latin typeface="+mn-lt"/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CO" sz="1800" b="1" dirty="0" smtClean="0"/>
          </a:p>
          <a:p>
            <a:pPr>
              <a:buFont typeface="Wingdings" pitchFamily="2" charset="2"/>
              <a:buChar char="Ø"/>
            </a:pPr>
            <a:r>
              <a:rPr lang="es-CO" sz="2400" b="1" dirty="0" smtClean="0"/>
              <a:t>Suscripción </a:t>
            </a:r>
            <a:r>
              <a:rPr lang="es-CO" sz="2400" b="1" dirty="0"/>
              <a:t>Red de Bibliotecas del Banco de la Republica. </a:t>
            </a:r>
            <a:endParaRPr lang="es-CO" sz="2400" b="1" dirty="0" smtClean="0"/>
          </a:p>
          <a:p>
            <a:pPr lvl="0">
              <a:buFont typeface="Wingdings" pitchFamily="2" charset="2"/>
              <a:buChar char="Ø"/>
            </a:pPr>
            <a:r>
              <a:rPr lang="es-CO" sz="2400" b="1" dirty="0"/>
              <a:t>Red de </a:t>
            </a:r>
            <a:r>
              <a:rPr lang="es-CO" sz="2400" b="1" dirty="0" smtClean="0"/>
              <a:t>Bibliotecas </a:t>
            </a:r>
            <a:r>
              <a:rPr lang="es-CO" sz="2400" b="1" dirty="0"/>
              <a:t>de IES del </a:t>
            </a:r>
            <a:r>
              <a:rPr lang="es-CO" sz="2400" b="1" dirty="0" smtClean="0"/>
              <a:t>Meta.</a:t>
            </a:r>
          </a:p>
          <a:p>
            <a:pPr>
              <a:buFont typeface="Wingdings" pitchFamily="2" charset="2"/>
              <a:buChar char="Ø"/>
            </a:pPr>
            <a:r>
              <a:rPr lang="es-CO" sz="2400" b="1" dirty="0"/>
              <a:t>Red de </a:t>
            </a:r>
            <a:r>
              <a:rPr lang="es-CO" sz="2400" b="1" dirty="0" smtClean="0"/>
              <a:t>Información Documental </a:t>
            </a:r>
            <a:r>
              <a:rPr lang="es-CO" sz="2400" b="1" dirty="0"/>
              <a:t>Agropecuaria de </a:t>
            </a:r>
            <a:r>
              <a:rPr lang="es-CO" sz="2400" b="1" dirty="0" smtClean="0"/>
              <a:t>Colombia  </a:t>
            </a:r>
            <a:r>
              <a:rPr lang="es-CO" sz="2400" b="1" dirty="0"/>
              <a:t>RIDAC.</a:t>
            </a:r>
          </a:p>
          <a:p>
            <a:pPr>
              <a:buFont typeface="Wingdings" pitchFamily="2" charset="2"/>
              <a:buChar char="Ø"/>
            </a:pPr>
            <a:r>
              <a:rPr lang="es-CO" sz="2400" b="1" dirty="0" smtClean="0"/>
              <a:t>La </a:t>
            </a:r>
            <a:r>
              <a:rPr lang="es-CO" sz="2400" b="1" dirty="0"/>
              <a:t>App de biblioteca unillanos para sistemas </a:t>
            </a:r>
            <a:r>
              <a:rPr lang="es-ES" sz="2400" b="1" dirty="0"/>
              <a:t>ANDROID Y IOS</a:t>
            </a:r>
            <a:r>
              <a:rPr lang="es-ES" sz="2400" b="1" dirty="0" smtClean="0"/>
              <a:t>.</a:t>
            </a:r>
          </a:p>
          <a:p>
            <a:pPr lvl="0">
              <a:buFont typeface="Wingdings" pitchFamily="2" charset="2"/>
              <a:buChar char="Ø"/>
            </a:pPr>
            <a:r>
              <a:rPr lang="es-CO" sz="2400" b="1" dirty="0" smtClean="0"/>
              <a:t>Implementación </a:t>
            </a:r>
            <a:r>
              <a:rPr lang="es-CO" sz="2400" b="1" dirty="0"/>
              <a:t>de la licencia </a:t>
            </a:r>
            <a:r>
              <a:rPr lang="es-CO" sz="2400" b="1" dirty="0" smtClean="0"/>
              <a:t>de </a:t>
            </a:r>
            <a:r>
              <a:rPr lang="es-CO" sz="2400" b="1" dirty="0"/>
              <a:t>los programas </a:t>
            </a:r>
            <a:r>
              <a:rPr lang="es-CO" sz="2400" b="1" dirty="0" err="1"/>
              <a:t>Jaws</a:t>
            </a:r>
            <a:r>
              <a:rPr lang="es-CO" sz="2400" b="1" dirty="0"/>
              <a:t> y </a:t>
            </a:r>
            <a:r>
              <a:rPr lang="es-CO" sz="2400" b="1" dirty="0" err="1"/>
              <a:t>Magic</a:t>
            </a:r>
            <a:r>
              <a:rPr lang="es-CO" sz="2400" b="1" dirty="0"/>
              <a:t> para discapacitados de visión</a:t>
            </a:r>
            <a:r>
              <a:rPr lang="es-CO" sz="2400" b="1" dirty="0" smtClean="0"/>
              <a:t>.</a:t>
            </a:r>
          </a:p>
          <a:p>
            <a:pPr lvl="0">
              <a:buFont typeface="Wingdings" pitchFamily="2" charset="2"/>
              <a:buChar char="Ø"/>
            </a:pPr>
            <a:r>
              <a:rPr lang="es-CO" sz="2400" b="1" dirty="0" smtClean="0"/>
              <a:t>Programa de Formación de Usuarios.</a:t>
            </a:r>
            <a:endParaRPr lang="es-CO" sz="2400" b="1" dirty="0"/>
          </a:p>
          <a:p>
            <a:pPr>
              <a:buFont typeface="Wingdings" pitchFamily="2" charset="2"/>
              <a:buChar char="Ø"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3967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1019"/>
          <p:cNvGrpSpPr>
            <a:grpSpLocks/>
          </p:cNvGrpSpPr>
          <p:nvPr/>
        </p:nvGrpSpPr>
        <p:grpSpPr bwMode="auto">
          <a:xfrm>
            <a:off x="0" y="-30163"/>
            <a:ext cx="9144000" cy="6888163"/>
            <a:chOff x="0" y="-17"/>
            <a:chExt cx="5760" cy="4339"/>
          </a:xfrm>
        </p:grpSpPr>
        <p:sp>
          <p:nvSpPr>
            <p:cNvPr id="23557" name="Rectangle 878"/>
            <p:cNvSpPr>
              <a:spLocks noChangeArrowheads="1"/>
            </p:cNvSpPr>
            <p:nvPr/>
          </p:nvSpPr>
          <p:spPr bwMode="auto">
            <a:xfrm>
              <a:off x="793" y="-17"/>
              <a:ext cx="4967" cy="61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CO" u="sng">
                <a:solidFill>
                  <a:prstClr val="black"/>
                </a:solidFill>
              </a:endParaRPr>
            </a:p>
          </p:txBody>
        </p:sp>
        <p:pic>
          <p:nvPicPr>
            <p:cNvPr id="23558" name="Picture 879" descr="logo corocor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02"/>
              <a:ext cx="545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9" name="Line 880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23560" name="Text Box 881"/>
            <p:cNvSpPr txBox="1">
              <a:spLocks noChangeArrowheads="1"/>
            </p:cNvSpPr>
            <p:nvPr/>
          </p:nvSpPr>
          <p:spPr bwMode="auto">
            <a:xfrm>
              <a:off x="0" y="4110"/>
              <a:ext cx="57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ES" sz="1600" i="1" dirty="0">
                <a:solidFill>
                  <a:srgbClr val="CC0000"/>
                </a:solidFill>
                <a:latin typeface="BernhardMod BT" pitchFamily="18" charset="0"/>
              </a:endParaRPr>
            </a:p>
          </p:txBody>
        </p:sp>
        <p:sp>
          <p:nvSpPr>
            <p:cNvPr id="23561" name="Rectangle 882"/>
            <p:cNvSpPr>
              <a:spLocks noChangeArrowheads="1"/>
            </p:cNvSpPr>
            <p:nvPr/>
          </p:nvSpPr>
          <p:spPr bwMode="auto">
            <a:xfrm>
              <a:off x="703" y="73"/>
              <a:ext cx="470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/>
              <a:r>
                <a:rPr lang="es-ES" sz="2400">
                  <a:solidFill>
                    <a:prstClr val="black"/>
                  </a:solidFill>
                  <a:latin typeface="Arial Black" pitchFamily="34" charset="0"/>
                </a:rPr>
                <a:t>UNIVERSIDAD DE LOS LLANOS</a:t>
              </a:r>
            </a:p>
            <a:p>
              <a:pPr algn="r"/>
              <a:r>
                <a:rPr lang="es-ES">
                  <a:solidFill>
                    <a:prstClr val="black"/>
                  </a:solidFill>
                  <a:latin typeface="Arial Black" pitchFamily="34" charset="0"/>
                </a:rPr>
                <a:t>SISTEMA DE BIBLIOTECA</a:t>
              </a:r>
              <a:endParaRPr lang="es-ES">
                <a:solidFill>
                  <a:prstClr val="black"/>
                </a:solidFill>
              </a:endParaRPr>
            </a:p>
          </p:txBody>
        </p:sp>
      </p:grpSp>
      <p:sp>
        <p:nvSpPr>
          <p:cNvPr id="23555" name="Rectangle 8"/>
          <p:cNvSpPr>
            <a:spLocks noChangeArrowheads="1"/>
          </p:cNvSpPr>
          <p:nvPr/>
        </p:nvSpPr>
        <p:spPr bwMode="auto">
          <a:xfrm>
            <a:off x="2109788" y="1195388"/>
            <a:ext cx="55248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_tradnl" sz="2400" b="1" dirty="0">
                <a:solidFill>
                  <a:srgbClr val="FF3300"/>
                </a:solidFill>
              </a:rPr>
              <a:t>REGLAMENTO DE SERVICIOS</a:t>
            </a:r>
            <a:br>
              <a:rPr lang="es-ES_tradnl" sz="2400" b="1" dirty="0">
                <a:solidFill>
                  <a:srgbClr val="FF3300"/>
                </a:solidFill>
              </a:rPr>
            </a:br>
            <a:r>
              <a:rPr lang="es-ES_tradnl" sz="2400" b="1" dirty="0">
                <a:solidFill>
                  <a:srgbClr val="FF3300"/>
                </a:solidFill>
              </a:rPr>
              <a:t/>
            </a:r>
            <a:br>
              <a:rPr lang="es-ES_tradnl" sz="2400" b="1" dirty="0">
                <a:solidFill>
                  <a:srgbClr val="FF3300"/>
                </a:solidFill>
              </a:rPr>
            </a:br>
            <a:r>
              <a:rPr lang="es-ES_tradnl" sz="2400" b="1" dirty="0">
                <a:solidFill>
                  <a:srgbClr val="FF3300"/>
                </a:solidFill>
              </a:rPr>
              <a:t>Resolución Rectoral No. </a:t>
            </a:r>
            <a:r>
              <a:rPr lang="es-ES_tradnl" sz="2400" b="1" dirty="0" smtClean="0">
                <a:solidFill>
                  <a:srgbClr val="FF3300"/>
                </a:solidFill>
              </a:rPr>
              <a:t>1260 de 2014.</a:t>
            </a:r>
            <a:endParaRPr lang="es-ES" sz="2400" b="1" dirty="0">
              <a:solidFill>
                <a:srgbClr val="FF3300"/>
              </a:solidFill>
            </a:endParaRPr>
          </a:p>
        </p:txBody>
      </p:sp>
      <p:sp>
        <p:nvSpPr>
          <p:cNvPr id="23556" name="Rectangle 9"/>
          <p:cNvSpPr>
            <a:spLocks noChangeArrowheads="1"/>
          </p:cNvSpPr>
          <p:nvPr/>
        </p:nvSpPr>
        <p:spPr bwMode="auto">
          <a:xfrm>
            <a:off x="1619250" y="2924175"/>
            <a:ext cx="583247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FF3300"/>
              </a:buClr>
              <a:buFont typeface="Wingdings" pitchFamily="2" charset="2"/>
              <a:buChar char="Ø"/>
            </a:pPr>
            <a:r>
              <a:rPr lang="es-ES_tradnl" sz="2400" b="1">
                <a:solidFill>
                  <a:prstClr val="black"/>
                </a:solidFill>
              </a:rPr>
              <a:t>Tipos de préstamo </a:t>
            </a:r>
          </a:p>
          <a:p>
            <a:pPr algn="just">
              <a:buClr>
                <a:srgbClr val="FF3300"/>
              </a:buClr>
              <a:buFont typeface="Wingdings" pitchFamily="2" charset="2"/>
              <a:buChar char="Ø"/>
            </a:pPr>
            <a:r>
              <a:rPr lang="es-ES_tradnl" sz="2400" b="1">
                <a:solidFill>
                  <a:prstClr val="black"/>
                </a:solidFill>
              </a:rPr>
              <a:t> Comportamiento en la biblioteca</a:t>
            </a:r>
          </a:p>
          <a:p>
            <a:pPr algn="just">
              <a:buClr>
                <a:srgbClr val="FF3300"/>
              </a:buClr>
              <a:buFont typeface="Wingdings" pitchFamily="2" charset="2"/>
              <a:buChar char="Ø"/>
            </a:pPr>
            <a:r>
              <a:rPr lang="es-ES_tradnl" sz="2400" b="1">
                <a:solidFill>
                  <a:prstClr val="black"/>
                </a:solidFill>
              </a:rPr>
              <a:t> Requisitos para el préstamo </a:t>
            </a:r>
          </a:p>
          <a:p>
            <a:pPr algn="just">
              <a:buClr>
                <a:srgbClr val="FF3300"/>
              </a:buClr>
              <a:buFont typeface="Wingdings" pitchFamily="2" charset="2"/>
              <a:buChar char="Ø"/>
            </a:pPr>
            <a:r>
              <a:rPr lang="es-ES_tradnl" sz="2400" b="1">
                <a:solidFill>
                  <a:prstClr val="black"/>
                </a:solidFill>
              </a:rPr>
              <a:t> Sanciones </a:t>
            </a:r>
          </a:p>
          <a:p>
            <a:pPr algn="just">
              <a:buClr>
                <a:srgbClr val="FF3300"/>
              </a:buClr>
              <a:buFont typeface="Wingdings" pitchFamily="2" charset="2"/>
              <a:buChar char="Ø"/>
            </a:pPr>
            <a:r>
              <a:rPr lang="es-ES_tradnl" sz="2400" b="1">
                <a:solidFill>
                  <a:prstClr val="black"/>
                </a:solidFill>
              </a:rPr>
              <a:t> Paz y salvo</a:t>
            </a:r>
            <a:r>
              <a:rPr lang="es-ES_tradnl" sz="200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860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>
            <a:normAutofit/>
          </a:bodyPr>
          <a:lstStyle/>
          <a:p>
            <a:r>
              <a:rPr lang="es-CO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/>
            </a:r>
            <a:br>
              <a:rPr lang="es-CO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es-CO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PROCEMIENTOS DEL SISTEMA DE BIBLIOTECAS.</a:t>
            </a:r>
            <a:endParaRPr lang="es-CO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27584" y="1772816"/>
            <a:ext cx="7632848" cy="4680520"/>
          </a:xfrm>
        </p:spPr>
        <p:txBody>
          <a:bodyPr>
            <a:normAutofit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es-CO" sz="2200" dirty="0">
                <a:solidFill>
                  <a:schemeClr val="tx1"/>
                </a:solidFill>
                <a:latin typeface="Constantia" pitchFamily="18" charset="0"/>
              </a:rPr>
              <a:t>Procedimiento para la adquisición de material bibliográfico.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s-CO" sz="2200" dirty="0">
                <a:solidFill>
                  <a:schemeClr val="tx1"/>
                </a:solidFill>
                <a:latin typeface="Constantia" pitchFamily="18" charset="0"/>
              </a:rPr>
              <a:t> procedimiento de catalogación y clasificación de material bibliográfico.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s-CO" sz="2200" dirty="0">
                <a:solidFill>
                  <a:schemeClr val="tx1"/>
                </a:solidFill>
                <a:latin typeface="Constantia" pitchFamily="18" charset="0"/>
              </a:rPr>
              <a:t>Procedimiento de sistematización de colecciones.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s-CO" sz="2200" dirty="0">
                <a:solidFill>
                  <a:schemeClr val="tx1"/>
                </a:solidFill>
                <a:latin typeface="Constantia" pitchFamily="18" charset="0"/>
              </a:rPr>
              <a:t>Procedimiento de circulación y préstamo de material bibliográfico.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s-CO" sz="2200" dirty="0">
                <a:solidFill>
                  <a:schemeClr val="tx1"/>
                </a:solidFill>
                <a:latin typeface="Constantia" pitchFamily="18" charset="0"/>
              </a:rPr>
              <a:t>Procedimiento de canje de material bibliográfico.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s-CO" sz="2200" dirty="0">
                <a:solidFill>
                  <a:schemeClr val="tx1"/>
                </a:solidFill>
                <a:latin typeface="Constantia" pitchFamily="18" charset="0"/>
              </a:rPr>
              <a:t> procedimiento de inventario y descarte de material bibliográfico.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s-CO" sz="2200" dirty="0">
                <a:solidFill>
                  <a:schemeClr val="tx1"/>
                </a:solidFill>
                <a:latin typeface="Constantia" pitchFamily="18" charset="0"/>
              </a:rPr>
              <a:t>Procedimiento consultas de material bibliográfico.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s-CO" sz="2200" dirty="0">
                <a:solidFill>
                  <a:schemeClr val="tx1"/>
                </a:solidFill>
                <a:latin typeface="Constantia" pitchFamily="18" charset="0"/>
              </a:rPr>
              <a:t>Procedimiento de formación de usuarios.</a:t>
            </a:r>
          </a:p>
        </p:txBody>
      </p:sp>
      <p:grpSp>
        <p:nvGrpSpPr>
          <p:cNvPr id="4" name="Group 1019"/>
          <p:cNvGrpSpPr>
            <a:grpSpLocks/>
          </p:cNvGrpSpPr>
          <p:nvPr/>
        </p:nvGrpSpPr>
        <p:grpSpPr bwMode="auto">
          <a:xfrm>
            <a:off x="21975" y="-30163"/>
            <a:ext cx="9144000" cy="6888163"/>
            <a:chOff x="0" y="-17"/>
            <a:chExt cx="5760" cy="4339"/>
          </a:xfrm>
        </p:grpSpPr>
        <p:sp>
          <p:nvSpPr>
            <p:cNvPr id="5" name="Rectangle 878"/>
            <p:cNvSpPr>
              <a:spLocks noChangeArrowheads="1"/>
            </p:cNvSpPr>
            <p:nvPr/>
          </p:nvSpPr>
          <p:spPr bwMode="auto">
            <a:xfrm>
              <a:off x="793" y="-17"/>
              <a:ext cx="4967" cy="61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CO" u="sng">
                <a:solidFill>
                  <a:prstClr val="black"/>
                </a:solidFill>
              </a:endParaRPr>
            </a:p>
          </p:txBody>
        </p:sp>
        <p:pic>
          <p:nvPicPr>
            <p:cNvPr id="6" name="Picture 879" descr="logo corocor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02"/>
              <a:ext cx="545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Line 880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8" name="Text Box 881"/>
            <p:cNvSpPr txBox="1">
              <a:spLocks noChangeArrowheads="1"/>
            </p:cNvSpPr>
            <p:nvPr/>
          </p:nvSpPr>
          <p:spPr bwMode="auto">
            <a:xfrm>
              <a:off x="0" y="4110"/>
              <a:ext cx="57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ES" sz="1600" i="1" dirty="0">
                <a:solidFill>
                  <a:srgbClr val="CC0000"/>
                </a:solidFill>
                <a:latin typeface="BernhardMod BT" pitchFamily="18" charset="0"/>
              </a:endParaRPr>
            </a:p>
          </p:txBody>
        </p:sp>
        <p:sp>
          <p:nvSpPr>
            <p:cNvPr id="9" name="Rectangle 882"/>
            <p:cNvSpPr>
              <a:spLocks noChangeArrowheads="1"/>
            </p:cNvSpPr>
            <p:nvPr/>
          </p:nvSpPr>
          <p:spPr bwMode="auto">
            <a:xfrm>
              <a:off x="703" y="73"/>
              <a:ext cx="470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/>
              <a:r>
                <a:rPr lang="es-ES" sz="2400">
                  <a:solidFill>
                    <a:prstClr val="black"/>
                  </a:solidFill>
                  <a:latin typeface="Arial Black" pitchFamily="34" charset="0"/>
                </a:rPr>
                <a:t>UNIVERSIDAD DE LOS LLANOS</a:t>
              </a:r>
            </a:p>
            <a:p>
              <a:pPr algn="r"/>
              <a:r>
                <a:rPr lang="es-ES">
                  <a:solidFill>
                    <a:prstClr val="black"/>
                  </a:solidFill>
                  <a:latin typeface="Arial Black" pitchFamily="34" charset="0"/>
                </a:rPr>
                <a:t>SISTEMA DE BIBLIOTECA</a:t>
              </a:r>
              <a:endParaRPr lang="es-E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93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599356" y="998782"/>
            <a:ext cx="8229600" cy="5310538"/>
          </a:xfrm>
        </p:spPr>
        <p:txBody>
          <a:bodyPr/>
          <a:lstStyle/>
          <a:p>
            <a:pPr lvl="0" algn="ctr"/>
            <a:r>
              <a:rPr lang="x-none" sz="3400" b="1" smtClean="0">
                <a:solidFill>
                  <a:srgbClr val="FF0000"/>
                </a:solidFill>
              </a:rPr>
              <a:t>BIBLIOTECA </a:t>
            </a:r>
            <a:r>
              <a:rPr lang="x-none" sz="3400" b="1">
                <a:solidFill>
                  <a:srgbClr val="FF0000"/>
                </a:solidFill>
              </a:rPr>
              <a:t>CENTRAL “JORGE BOSHELL MANRIQUE”</a:t>
            </a:r>
            <a:endParaRPr lang="es-CO" sz="3400" dirty="0">
              <a:solidFill>
                <a:srgbClr val="FF0000"/>
              </a:solidFill>
            </a:endParaRPr>
          </a:p>
          <a:p>
            <a:pPr algn="ctr"/>
            <a:endParaRPr lang="es-CO" sz="3400" b="1" dirty="0">
              <a:solidFill>
                <a:srgbClr val="FF0000"/>
              </a:solidFill>
            </a:endParaRPr>
          </a:p>
          <a:p>
            <a:endParaRPr lang="es-CO" dirty="0"/>
          </a:p>
        </p:txBody>
      </p:sp>
      <p:pic>
        <p:nvPicPr>
          <p:cNvPr id="3" name="Picture 879" descr="logo coroc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350"/>
            <a:ext cx="8651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78"/>
          <p:cNvSpPr>
            <a:spLocks noChangeArrowheads="1"/>
          </p:cNvSpPr>
          <p:nvPr/>
        </p:nvSpPr>
        <p:spPr bwMode="auto">
          <a:xfrm>
            <a:off x="1258888" y="-30163"/>
            <a:ext cx="7885113" cy="9810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u="sng">
              <a:solidFill>
                <a:prstClr val="black"/>
              </a:solidFill>
            </a:endParaRPr>
          </a:p>
        </p:txBody>
      </p:sp>
      <p:sp>
        <p:nvSpPr>
          <p:cNvPr id="6" name="Rectangle 882"/>
          <p:cNvSpPr>
            <a:spLocks noChangeArrowheads="1"/>
          </p:cNvSpPr>
          <p:nvPr/>
        </p:nvSpPr>
        <p:spPr bwMode="auto">
          <a:xfrm>
            <a:off x="1116013" y="11271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dirty="0">
                <a:solidFill>
                  <a:prstClr val="black"/>
                </a:solidFill>
                <a:latin typeface="Arial Black" pitchFamily="34" charset="0"/>
              </a:rPr>
              <a:t>UNIVERSIDAD DE LOS LLANOS</a:t>
            </a:r>
          </a:p>
          <a:p>
            <a:pPr algn="r"/>
            <a:r>
              <a:rPr lang="es-ES" dirty="0">
                <a:solidFill>
                  <a:prstClr val="black"/>
                </a:solidFill>
                <a:latin typeface="Arial Black" pitchFamily="34" charset="0"/>
              </a:rPr>
              <a:t>SISTEMA DE </a:t>
            </a:r>
            <a:r>
              <a:rPr lang="es-ES" dirty="0" smtClean="0">
                <a:solidFill>
                  <a:prstClr val="black"/>
                </a:solidFill>
                <a:latin typeface="Arial Black" pitchFamily="34" charset="0"/>
              </a:rPr>
              <a:t>BIBLIOTECAS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7" name="6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4864"/>
            <a:ext cx="4968552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57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48" y="-30164"/>
            <a:ext cx="9165847" cy="6987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79" descr="logo coroc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350"/>
            <a:ext cx="8651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78"/>
          <p:cNvSpPr>
            <a:spLocks noChangeArrowheads="1"/>
          </p:cNvSpPr>
          <p:nvPr/>
        </p:nvSpPr>
        <p:spPr bwMode="auto">
          <a:xfrm>
            <a:off x="1258888" y="-30163"/>
            <a:ext cx="7885113" cy="9810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u="sng">
              <a:solidFill>
                <a:prstClr val="black"/>
              </a:solidFill>
            </a:endParaRPr>
          </a:p>
        </p:txBody>
      </p:sp>
      <p:sp>
        <p:nvSpPr>
          <p:cNvPr id="5" name="Rectangle 882"/>
          <p:cNvSpPr>
            <a:spLocks noChangeArrowheads="1"/>
          </p:cNvSpPr>
          <p:nvPr/>
        </p:nvSpPr>
        <p:spPr bwMode="auto">
          <a:xfrm>
            <a:off x="1116013" y="11271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dirty="0">
                <a:solidFill>
                  <a:prstClr val="black"/>
                </a:solidFill>
                <a:latin typeface="Arial Black" pitchFamily="34" charset="0"/>
              </a:rPr>
              <a:t>UNIVERSIDAD DE LOS LLANOS</a:t>
            </a:r>
          </a:p>
          <a:p>
            <a:pPr algn="r"/>
            <a:r>
              <a:rPr lang="es-ES" dirty="0">
                <a:solidFill>
                  <a:prstClr val="black"/>
                </a:solidFill>
                <a:latin typeface="Arial Black" pitchFamily="34" charset="0"/>
              </a:rPr>
              <a:t>SISTEMA DE </a:t>
            </a:r>
            <a:r>
              <a:rPr lang="es-ES" dirty="0" smtClean="0">
                <a:solidFill>
                  <a:prstClr val="black"/>
                </a:solidFill>
                <a:latin typeface="Arial Black" pitchFamily="34" charset="0"/>
              </a:rPr>
              <a:t>BIBLIOTECAS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87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fOTOS\Nueva carpeta\DSC_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-26308"/>
            <a:ext cx="9133115" cy="688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79" descr="logo coroc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350"/>
            <a:ext cx="8651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78"/>
          <p:cNvSpPr>
            <a:spLocks noChangeArrowheads="1"/>
          </p:cNvSpPr>
          <p:nvPr/>
        </p:nvSpPr>
        <p:spPr bwMode="auto">
          <a:xfrm>
            <a:off x="1258888" y="-30163"/>
            <a:ext cx="7885113" cy="9810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u="sng">
              <a:solidFill>
                <a:prstClr val="black"/>
              </a:solidFill>
            </a:endParaRPr>
          </a:p>
        </p:txBody>
      </p:sp>
      <p:sp>
        <p:nvSpPr>
          <p:cNvPr id="5" name="Rectangle 882"/>
          <p:cNvSpPr>
            <a:spLocks noChangeArrowheads="1"/>
          </p:cNvSpPr>
          <p:nvPr/>
        </p:nvSpPr>
        <p:spPr bwMode="auto">
          <a:xfrm>
            <a:off x="1116013" y="11271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dirty="0">
                <a:solidFill>
                  <a:prstClr val="black"/>
                </a:solidFill>
                <a:latin typeface="Arial Black" pitchFamily="34" charset="0"/>
              </a:rPr>
              <a:t>UNIVERSIDAD DE LOS LLANOS</a:t>
            </a:r>
          </a:p>
          <a:p>
            <a:pPr algn="r"/>
            <a:r>
              <a:rPr lang="es-ES" dirty="0">
                <a:solidFill>
                  <a:prstClr val="black"/>
                </a:solidFill>
                <a:latin typeface="Arial Black" pitchFamily="34" charset="0"/>
              </a:rPr>
              <a:t>SISTEMA DE </a:t>
            </a:r>
            <a:r>
              <a:rPr lang="es-ES" dirty="0" smtClean="0">
                <a:solidFill>
                  <a:prstClr val="black"/>
                </a:solidFill>
                <a:latin typeface="Arial Black" pitchFamily="34" charset="0"/>
              </a:rPr>
              <a:t>BIBLIOTECAS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38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fOTOS\Nueva carpeta\IMG-20151026-WA0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70" y="173496"/>
            <a:ext cx="9151573" cy="66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79" descr="logo coroc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350"/>
            <a:ext cx="8651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78"/>
          <p:cNvSpPr>
            <a:spLocks noChangeArrowheads="1"/>
          </p:cNvSpPr>
          <p:nvPr/>
        </p:nvSpPr>
        <p:spPr bwMode="auto">
          <a:xfrm>
            <a:off x="1258888" y="-30163"/>
            <a:ext cx="7885113" cy="9810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u="sng">
              <a:solidFill>
                <a:prstClr val="black"/>
              </a:solidFill>
            </a:endParaRPr>
          </a:p>
        </p:txBody>
      </p:sp>
      <p:sp>
        <p:nvSpPr>
          <p:cNvPr id="5" name="Rectangle 882"/>
          <p:cNvSpPr>
            <a:spLocks noChangeArrowheads="1"/>
          </p:cNvSpPr>
          <p:nvPr/>
        </p:nvSpPr>
        <p:spPr bwMode="auto">
          <a:xfrm>
            <a:off x="1116013" y="11271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dirty="0">
                <a:solidFill>
                  <a:prstClr val="black"/>
                </a:solidFill>
                <a:latin typeface="Arial Black" pitchFamily="34" charset="0"/>
              </a:rPr>
              <a:t>UNIVERSIDAD DE LOS LLANOS</a:t>
            </a:r>
          </a:p>
          <a:p>
            <a:pPr algn="r"/>
            <a:r>
              <a:rPr lang="es-ES" dirty="0">
                <a:solidFill>
                  <a:prstClr val="black"/>
                </a:solidFill>
                <a:latin typeface="Arial Black" pitchFamily="34" charset="0"/>
              </a:rPr>
              <a:t>SISTEMA DE </a:t>
            </a:r>
            <a:r>
              <a:rPr lang="es-ES" dirty="0" smtClean="0">
                <a:solidFill>
                  <a:prstClr val="black"/>
                </a:solidFill>
                <a:latin typeface="Arial Black" pitchFamily="34" charset="0"/>
              </a:rPr>
              <a:t>BIBLIOTECAS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92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fOTOS\Nueva carpeta\DSC_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97" y="-35234"/>
            <a:ext cx="9169897" cy="706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79" descr="logo coroc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350"/>
            <a:ext cx="8651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78"/>
          <p:cNvSpPr>
            <a:spLocks noChangeArrowheads="1"/>
          </p:cNvSpPr>
          <p:nvPr/>
        </p:nvSpPr>
        <p:spPr bwMode="auto">
          <a:xfrm>
            <a:off x="1258888" y="-30163"/>
            <a:ext cx="7885113" cy="9810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u="sng">
              <a:solidFill>
                <a:prstClr val="black"/>
              </a:solidFill>
            </a:endParaRPr>
          </a:p>
        </p:txBody>
      </p:sp>
      <p:sp>
        <p:nvSpPr>
          <p:cNvPr id="5" name="Rectangle 882"/>
          <p:cNvSpPr>
            <a:spLocks noChangeArrowheads="1"/>
          </p:cNvSpPr>
          <p:nvPr/>
        </p:nvSpPr>
        <p:spPr bwMode="auto">
          <a:xfrm>
            <a:off x="1116013" y="11271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dirty="0">
                <a:solidFill>
                  <a:prstClr val="black"/>
                </a:solidFill>
                <a:latin typeface="Arial Black" pitchFamily="34" charset="0"/>
              </a:rPr>
              <a:t>UNIVERSIDAD DE LOS LLANOS</a:t>
            </a:r>
          </a:p>
          <a:p>
            <a:pPr algn="r"/>
            <a:r>
              <a:rPr lang="es-ES" dirty="0">
                <a:solidFill>
                  <a:prstClr val="black"/>
                </a:solidFill>
                <a:latin typeface="Arial Black" pitchFamily="34" charset="0"/>
              </a:rPr>
              <a:t>SISTEMA DE </a:t>
            </a:r>
            <a:r>
              <a:rPr lang="es-ES" dirty="0" smtClean="0">
                <a:solidFill>
                  <a:prstClr val="black"/>
                </a:solidFill>
                <a:latin typeface="Arial Black" pitchFamily="34" charset="0"/>
              </a:rPr>
              <a:t>BIBLIOTECAS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4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fOTOS\Nueva carpeta\DSC_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774"/>
            <a:ext cx="9144000" cy="691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79" descr="logo coroc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350"/>
            <a:ext cx="8651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78"/>
          <p:cNvSpPr>
            <a:spLocks noChangeArrowheads="1"/>
          </p:cNvSpPr>
          <p:nvPr/>
        </p:nvSpPr>
        <p:spPr bwMode="auto">
          <a:xfrm>
            <a:off x="1258888" y="-30163"/>
            <a:ext cx="7885113" cy="9810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u="sng">
              <a:solidFill>
                <a:prstClr val="black"/>
              </a:solidFill>
            </a:endParaRPr>
          </a:p>
        </p:txBody>
      </p:sp>
      <p:sp>
        <p:nvSpPr>
          <p:cNvPr id="5" name="Rectangle 882"/>
          <p:cNvSpPr>
            <a:spLocks noChangeArrowheads="1"/>
          </p:cNvSpPr>
          <p:nvPr/>
        </p:nvSpPr>
        <p:spPr bwMode="auto">
          <a:xfrm>
            <a:off x="1116013" y="11271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dirty="0">
                <a:solidFill>
                  <a:prstClr val="black"/>
                </a:solidFill>
                <a:latin typeface="Arial Black" pitchFamily="34" charset="0"/>
              </a:rPr>
              <a:t>UNIVERSIDAD DE LOS LLANOS</a:t>
            </a:r>
          </a:p>
          <a:p>
            <a:pPr algn="r"/>
            <a:r>
              <a:rPr lang="es-ES" dirty="0">
                <a:solidFill>
                  <a:prstClr val="black"/>
                </a:solidFill>
                <a:latin typeface="Arial Black" pitchFamily="34" charset="0"/>
              </a:rPr>
              <a:t>SISTEMA DE </a:t>
            </a:r>
            <a:r>
              <a:rPr lang="es-ES" dirty="0" smtClean="0">
                <a:solidFill>
                  <a:prstClr val="black"/>
                </a:solidFill>
                <a:latin typeface="Arial Black" pitchFamily="34" charset="0"/>
              </a:rPr>
              <a:t>BIBLIOTECAS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4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116013" y="1196752"/>
            <a:ext cx="6643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prstClr val="black"/>
                </a:solidFill>
                <a:latin typeface="Berlin Sans FB" pitchFamily="34" charset="0"/>
              </a:rPr>
              <a:t>BIENVENIDOS</a:t>
            </a:r>
          </a:p>
          <a:p>
            <a:pPr algn="ctr"/>
            <a:r>
              <a:rPr lang="es-ES" sz="2800" dirty="0" smtClean="0">
                <a:solidFill>
                  <a:prstClr val="black"/>
                </a:solidFill>
                <a:latin typeface="Berlin Sans FB" pitchFamily="34" charset="0"/>
              </a:rPr>
              <a:t> AL SISTEMA DE BIBLIOTECAS</a:t>
            </a:r>
            <a:endParaRPr lang="es-ES" sz="2800" dirty="0">
              <a:solidFill>
                <a:prstClr val="black"/>
              </a:solidFill>
              <a:latin typeface="Berlin Sans FB" pitchFamily="34" charset="0"/>
            </a:endParaRPr>
          </a:p>
        </p:txBody>
      </p:sp>
      <p:pic>
        <p:nvPicPr>
          <p:cNvPr id="9" name="8 Imagen" descr="IMG-20130627-015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154" y="2841344"/>
            <a:ext cx="1857388" cy="1428760"/>
          </a:xfrm>
          <a:prstGeom prst="rect">
            <a:avLst/>
          </a:prstGeom>
        </p:spPr>
      </p:pic>
      <p:pic>
        <p:nvPicPr>
          <p:cNvPr id="10" name="9 Imagen" descr="IMG-20130627-015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2835" y="2871432"/>
            <a:ext cx="1905045" cy="1428760"/>
          </a:xfrm>
          <a:prstGeom prst="rect">
            <a:avLst/>
          </a:prstGeom>
        </p:spPr>
      </p:pic>
      <p:pic>
        <p:nvPicPr>
          <p:cNvPr id="11" name="10 Imagen" descr="IMG-20130627-015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883" y="2871432"/>
            <a:ext cx="1857388" cy="1428760"/>
          </a:xfrm>
          <a:prstGeom prst="rect">
            <a:avLst/>
          </a:prstGeom>
        </p:spPr>
      </p:pic>
      <p:pic>
        <p:nvPicPr>
          <p:cNvPr id="12" name="11 Imagen" descr="IMG-20130627-015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057" y="2871432"/>
            <a:ext cx="1928826" cy="1428760"/>
          </a:xfrm>
          <a:prstGeom prst="rect">
            <a:avLst/>
          </a:prstGeom>
        </p:spPr>
      </p:pic>
      <p:grpSp>
        <p:nvGrpSpPr>
          <p:cNvPr id="16" name="15 Grupo"/>
          <p:cNvGrpSpPr/>
          <p:nvPr/>
        </p:nvGrpSpPr>
        <p:grpSpPr>
          <a:xfrm>
            <a:off x="629444" y="2204864"/>
            <a:ext cx="7585827" cy="636480"/>
            <a:chOff x="0" y="0"/>
            <a:chExt cx="7858180" cy="636480"/>
          </a:xfrm>
          <a:effectLst>
            <a:outerShdw blurRad="254000" dist="114300" algn="ctr" rotWithShape="0">
              <a:srgbClr val="000000">
                <a:alpha val="15000"/>
              </a:srgbClr>
            </a:outerShdw>
          </a:effectLst>
        </p:grpSpPr>
        <p:sp>
          <p:nvSpPr>
            <p:cNvPr id="17" name="16 Rectángulo redondeado"/>
            <p:cNvSpPr/>
            <p:nvPr/>
          </p:nvSpPr>
          <p:spPr>
            <a:xfrm>
              <a:off x="0" y="0"/>
              <a:ext cx="7858180" cy="6364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s-ES" sz="2400" dirty="0" smtClean="0">
                  <a:solidFill>
                    <a:prstClr val="white"/>
                  </a:solidFill>
                  <a:latin typeface="Berlin Sans FB" pitchFamily="34" charset="0"/>
                </a:rPr>
                <a:t>“La primera biblioteca universitaria de la Orinoquia.”</a:t>
              </a:r>
              <a:endParaRPr lang="es-ES" sz="2400" dirty="0">
                <a:solidFill>
                  <a:prstClr val="white"/>
                </a:solidFill>
                <a:latin typeface="Berlin Sans FB" pitchFamily="34" charset="0"/>
              </a:endParaRPr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31070" y="31070"/>
              <a:ext cx="7796040" cy="57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400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18 CuadroTexto"/>
          <p:cNvSpPr txBox="1"/>
          <p:nvPr/>
        </p:nvSpPr>
        <p:spPr>
          <a:xfrm>
            <a:off x="1687517" y="4476444"/>
            <a:ext cx="607223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srgbClr val="002060"/>
                </a:solidFill>
                <a:latin typeface="Berlin Sans FB" pitchFamily="34" charset="0"/>
                <a:cs typeface="Arial" pitchFamily="34" charset="0"/>
              </a:rPr>
              <a:t>Contacto:   biblioteca@unillanos.edu.co </a:t>
            </a:r>
          </a:p>
          <a:p>
            <a:endParaRPr lang="es-ES" sz="1600" dirty="0" smtClean="0">
              <a:solidFill>
                <a:srgbClr val="002060"/>
              </a:solidFill>
              <a:latin typeface="Berlin Sans FB" pitchFamily="34" charset="0"/>
              <a:cs typeface="Arial" pitchFamily="34" charset="0"/>
            </a:endParaRPr>
          </a:p>
          <a:p>
            <a:r>
              <a:rPr lang="es-ES" sz="1600" dirty="0" smtClean="0">
                <a:solidFill>
                  <a:srgbClr val="002060"/>
                </a:solidFill>
                <a:latin typeface="Berlin Sans FB" pitchFamily="34" charset="0"/>
                <a:cs typeface="Arial" pitchFamily="34" charset="0"/>
              </a:rPr>
              <a:t>         Sede Barcelona.		               Sede Urbana                     (8) 6616800 Ext. 116 – </a:t>
            </a:r>
            <a:r>
              <a:rPr lang="es-ES" sz="1600" dirty="0">
                <a:solidFill>
                  <a:srgbClr val="002060"/>
                </a:solidFill>
                <a:latin typeface="Berlin Sans FB" pitchFamily="34" charset="0"/>
                <a:cs typeface="Arial" pitchFamily="34" charset="0"/>
              </a:rPr>
              <a:t>195	</a:t>
            </a:r>
            <a:r>
              <a:rPr lang="es-ES" sz="1600" dirty="0" smtClean="0">
                <a:solidFill>
                  <a:srgbClr val="002060"/>
                </a:solidFill>
                <a:latin typeface="Berlin Sans FB" pitchFamily="34" charset="0"/>
                <a:cs typeface="Arial" pitchFamily="34" charset="0"/>
              </a:rPr>
              <a:t>  (</a:t>
            </a:r>
            <a:r>
              <a:rPr lang="es-ES" sz="1600" dirty="0">
                <a:solidFill>
                  <a:srgbClr val="002060"/>
                </a:solidFill>
                <a:latin typeface="Berlin Sans FB" pitchFamily="34" charset="0"/>
                <a:cs typeface="Arial" pitchFamily="34" charset="0"/>
              </a:rPr>
              <a:t>8) 6616900 Ext. 134- 135- 141</a:t>
            </a:r>
          </a:p>
          <a:p>
            <a:endParaRPr lang="es-ES" sz="1600" dirty="0" smtClean="0">
              <a:solidFill>
                <a:srgbClr val="002060"/>
              </a:solidFill>
              <a:latin typeface="Berlin Sans FB" pitchFamily="34" charset="0"/>
              <a:cs typeface="Arial" pitchFamily="34" charset="0"/>
            </a:endParaRPr>
          </a:p>
          <a:p>
            <a:r>
              <a:rPr lang="es-ES" sz="1600" dirty="0">
                <a:solidFill>
                  <a:srgbClr val="002060"/>
                </a:solidFill>
                <a:latin typeface="Berlin Sans FB" pitchFamily="34" charset="0"/>
                <a:cs typeface="Arial" pitchFamily="34" charset="0"/>
              </a:rPr>
              <a:t>	</a:t>
            </a:r>
            <a:r>
              <a:rPr lang="es-ES" sz="1600" dirty="0" smtClean="0">
                <a:solidFill>
                  <a:srgbClr val="002060"/>
                </a:solidFill>
                <a:latin typeface="Berlin Sans FB" pitchFamily="34" charset="0"/>
                <a:cs typeface="Arial" pitchFamily="34" charset="0"/>
              </a:rPr>
              <a:t>                   Villavicencio-Meta</a:t>
            </a:r>
            <a:endParaRPr lang="es-ES" sz="1600" dirty="0">
              <a:solidFill>
                <a:srgbClr val="002060"/>
              </a:solidFill>
              <a:latin typeface="Berlin Sans FB" pitchFamily="34" charset="0"/>
              <a:cs typeface="Arial" pitchFamily="34" charset="0"/>
            </a:endParaRPr>
          </a:p>
        </p:txBody>
      </p:sp>
      <p:pic>
        <p:nvPicPr>
          <p:cNvPr id="26" name="25 Imagen" descr="LIBRO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7956" y="5617933"/>
            <a:ext cx="1357322" cy="674393"/>
          </a:xfrm>
          <a:prstGeom prst="rect">
            <a:avLst/>
          </a:prstGeom>
        </p:spPr>
      </p:pic>
      <p:pic>
        <p:nvPicPr>
          <p:cNvPr id="13" name="Picture 879" descr="logo corocor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350"/>
            <a:ext cx="8651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878"/>
          <p:cNvSpPr>
            <a:spLocks noChangeArrowheads="1"/>
          </p:cNvSpPr>
          <p:nvPr/>
        </p:nvSpPr>
        <p:spPr bwMode="auto">
          <a:xfrm>
            <a:off x="1258888" y="-347"/>
            <a:ext cx="7885113" cy="9810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u="sng">
              <a:solidFill>
                <a:prstClr val="black"/>
              </a:solidFill>
            </a:endParaRPr>
          </a:p>
        </p:txBody>
      </p:sp>
      <p:sp>
        <p:nvSpPr>
          <p:cNvPr id="20" name="Rectangle 882"/>
          <p:cNvSpPr>
            <a:spLocks noChangeArrowheads="1"/>
          </p:cNvSpPr>
          <p:nvPr/>
        </p:nvSpPr>
        <p:spPr bwMode="auto">
          <a:xfrm>
            <a:off x="1116013" y="11271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dirty="0">
                <a:solidFill>
                  <a:prstClr val="black"/>
                </a:solidFill>
                <a:latin typeface="Arial Black" pitchFamily="34" charset="0"/>
              </a:rPr>
              <a:t>UNIVERSIDAD DE LOS LLANOS</a:t>
            </a:r>
          </a:p>
          <a:p>
            <a:pPr algn="r"/>
            <a:r>
              <a:rPr lang="es-ES" dirty="0">
                <a:solidFill>
                  <a:prstClr val="black"/>
                </a:solidFill>
                <a:latin typeface="Arial Black" pitchFamily="34" charset="0"/>
              </a:rPr>
              <a:t>SISTEMA DE </a:t>
            </a:r>
            <a:r>
              <a:rPr lang="es-ES" dirty="0" smtClean="0">
                <a:solidFill>
                  <a:prstClr val="black"/>
                </a:solidFill>
                <a:latin typeface="Arial Black" pitchFamily="34" charset="0"/>
              </a:rPr>
              <a:t>BIBLIOTECAS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7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fOTOS\Nueva carpeta\IMG-20151015-WA0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69" y="-30163"/>
            <a:ext cx="9175170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79" descr="logo coroc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350"/>
            <a:ext cx="8651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78"/>
          <p:cNvSpPr>
            <a:spLocks noChangeArrowheads="1"/>
          </p:cNvSpPr>
          <p:nvPr/>
        </p:nvSpPr>
        <p:spPr bwMode="auto">
          <a:xfrm>
            <a:off x="1258888" y="-30163"/>
            <a:ext cx="7885113" cy="9810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u="sng">
              <a:solidFill>
                <a:prstClr val="black"/>
              </a:solidFill>
            </a:endParaRPr>
          </a:p>
        </p:txBody>
      </p:sp>
      <p:sp>
        <p:nvSpPr>
          <p:cNvPr id="5" name="Rectangle 882"/>
          <p:cNvSpPr>
            <a:spLocks noChangeArrowheads="1"/>
          </p:cNvSpPr>
          <p:nvPr/>
        </p:nvSpPr>
        <p:spPr bwMode="auto">
          <a:xfrm>
            <a:off x="1116013" y="11271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dirty="0">
                <a:solidFill>
                  <a:prstClr val="black"/>
                </a:solidFill>
                <a:latin typeface="Arial Black" pitchFamily="34" charset="0"/>
              </a:rPr>
              <a:t>UNIVERSIDAD DE LOS LLANOS</a:t>
            </a:r>
          </a:p>
          <a:p>
            <a:pPr algn="r"/>
            <a:r>
              <a:rPr lang="es-ES" dirty="0">
                <a:solidFill>
                  <a:prstClr val="black"/>
                </a:solidFill>
                <a:latin typeface="Arial Black" pitchFamily="34" charset="0"/>
              </a:rPr>
              <a:t>SISTEMA DE </a:t>
            </a:r>
            <a:r>
              <a:rPr lang="es-ES" dirty="0" smtClean="0">
                <a:solidFill>
                  <a:prstClr val="black"/>
                </a:solidFill>
                <a:latin typeface="Arial Black" pitchFamily="34" charset="0"/>
              </a:rPr>
              <a:t>BIBLIOTECAS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2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fOTOS\IMG-20151015-WA0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" y="0"/>
            <a:ext cx="91222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79" descr="logo coroc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350"/>
            <a:ext cx="8651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78"/>
          <p:cNvSpPr>
            <a:spLocks noChangeArrowheads="1"/>
          </p:cNvSpPr>
          <p:nvPr/>
        </p:nvSpPr>
        <p:spPr bwMode="auto">
          <a:xfrm>
            <a:off x="1258888" y="-30163"/>
            <a:ext cx="7885113" cy="9810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u="sng">
              <a:solidFill>
                <a:prstClr val="black"/>
              </a:solidFill>
            </a:endParaRPr>
          </a:p>
        </p:txBody>
      </p:sp>
      <p:sp>
        <p:nvSpPr>
          <p:cNvPr id="6" name="Rectangle 882"/>
          <p:cNvSpPr>
            <a:spLocks noChangeArrowheads="1"/>
          </p:cNvSpPr>
          <p:nvPr/>
        </p:nvSpPr>
        <p:spPr bwMode="auto">
          <a:xfrm>
            <a:off x="1116013" y="11271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dirty="0">
                <a:solidFill>
                  <a:prstClr val="black"/>
                </a:solidFill>
                <a:latin typeface="Arial Black" pitchFamily="34" charset="0"/>
              </a:rPr>
              <a:t>UNIVERSIDAD DE LOS LLANOS</a:t>
            </a:r>
          </a:p>
          <a:p>
            <a:pPr algn="r"/>
            <a:r>
              <a:rPr lang="es-ES" dirty="0">
                <a:solidFill>
                  <a:prstClr val="black"/>
                </a:solidFill>
                <a:latin typeface="Arial Black" pitchFamily="34" charset="0"/>
              </a:rPr>
              <a:t>SISTEMA DE </a:t>
            </a:r>
            <a:r>
              <a:rPr lang="es-ES" dirty="0" smtClean="0">
                <a:solidFill>
                  <a:prstClr val="black"/>
                </a:solidFill>
                <a:latin typeface="Arial Black" pitchFamily="34" charset="0"/>
              </a:rPr>
              <a:t>BIBLIOTECAS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08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fOTOS\IMG-20151015-WA0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79" descr="logo coroc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350"/>
            <a:ext cx="8651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78"/>
          <p:cNvSpPr>
            <a:spLocks noChangeArrowheads="1"/>
          </p:cNvSpPr>
          <p:nvPr/>
        </p:nvSpPr>
        <p:spPr bwMode="auto">
          <a:xfrm>
            <a:off x="1258888" y="-30163"/>
            <a:ext cx="7885113" cy="9810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u="sng">
              <a:solidFill>
                <a:prstClr val="black"/>
              </a:solidFill>
            </a:endParaRPr>
          </a:p>
        </p:txBody>
      </p:sp>
      <p:sp>
        <p:nvSpPr>
          <p:cNvPr id="6" name="Rectangle 882"/>
          <p:cNvSpPr>
            <a:spLocks noChangeArrowheads="1"/>
          </p:cNvSpPr>
          <p:nvPr/>
        </p:nvSpPr>
        <p:spPr bwMode="auto">
          <a:xfrm>
            <a:off x="1116013" y="11271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dirty="0">
                <a:solidFill>
                  <a:prstClr val="black"/>
                </a:solidFill>
                <a:latin typeface="Arial Black" pitchFamily="34" charset="0"/>
              </a:rPr>
              <a:t>UNIVERSIDAD DE LOS LLANOS</a:t>
            </a:r>
          </a:p>
          <a:p>
            <a:pPr algn="r"/>
            <a:r>
              <a:rPr lang="es-ES" dirty="0">
                <a:solidFill>
                  <a:prstClr val="black"/>
                </a:solidFill>
                <a:latin typeface="Arial Black" pitchFamily="34" charset="0"/>
              </a:rPr>
              <a:t>SISTEMA DE </a:t>
            </a:r>
            <a:r>
              <a:rPr lang="es-ES" dirty="0" smtClean="0">
                <a:solidFill>
                  <a:prstClr val="black"/>
                </a:solidFill>
                <a:latin typeface="Arial Black" pitchFamily="34" charset="0"/>
              </a:rPr>
              <a:t>BIBLIOTECAS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4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5536" y="1196752"/>
            <a:ext cx="84249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3400" b="1" dirty="0">
                <a:solidFill>
                  <a:srgbClr val="FF0000"/>
                </a:solidFill>
              </a:rPr>
              <a:t>BIBLIOTECA SEDE SAN ANTONIO.</a:t>
            </a:r>
            <a:endParaRPr lang="es-CO" sz="3400" dirty="0">
              <a:solidFill>
                <a:srgbClr val="FF0000"/>
              </a:solidFill>
            </a:endParaRPr>
          </a:p>
          <a:p>
            <a:pPr algn="ctr"/>
            <a:endParaRPr lang="es-CO" sz="3400" dirty="0">
              <a:solidFill>
                <a:srgbClr val="FF0000"/>
              </a:solidFill>
            </a:endParaRPr>
          </a:p>
        </p:txBody>
      </p:sp>
      <p:pic>
        <p:nvPicPr>
          <p:cNvPr id="3" name="Picture 879" descr="logo coroc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350"/>
            <a:ext cx="8651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78"/>
          <p:cNvSpPr>
            <a:spLocks noChangeArrowheads="1"/>
          </p:cNvSpPr>
          <p:nvPr/>
        </p:nvSpPr>
        <p:spPr bwMode="auto">
          <a:xfrm>
            <a:off x="1258888" y="-30163"/>
            <a:ext cx="7885113" cy="9810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u="sng">
              <a:solidFill>
                <a:prstClr val="black"/>
              </a:solidFill>
            </a:endParaRPr>
          </a:p>
        </p:txBody>
      </p:sp>
      <p:sp>
        <p:nvSpPr>
          <p:cNvPr id="5" name="Rectangle 882"/>
          <p:cNvSpPr>
            <a:spLocks noChangeArrowheads="1"/>
          </p:cNvSpPr>
          <p:nvPr/>
        </p:nvSpPr>
        <p:spPr bwMode="auto">
          <a:xfrm>
            <a:off x="1116013" y="11271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dirty="0">
                <a:solidFill>
                  <a:prstClr val="black"/>
                </a:solidFill>
                <a:latin typeface="Arial Black" pitchFamily="34" charset="0"/>
              </a:rPr>
              <a:t>UNIVERSIDAD DE LOS LLANOS</a:t>
            </a:r>
          </a:p>
          <a:p>
            <a:pPr algn="r"/>
            <a:r>
              <a:rPr lang="es-ES" dirty="0">
                <a:solidFill>
                  <a:prstClr val="black"/>
                </a:solidFill>
                <a:latin typeface="Arial Black" pitchFamily="34" charset="0"/>
              </a:rPr>
              <a:t>SISTEMA DE </a:t>
            </a:r>
            <a:r>
              <a:rPr lang="es-ES" dirty="0" smtClean="0">
                <a:solidFill>
                  <a:prstClr val="black"/>
                </a:solidFill>
                <a:latin typeface="Arial Black" pitchFamily="34" charset="0"/>
              </a:rPr>
              <a:t>BIBLIOTECAS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7" name="6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296"/>
            <a:ext cx="5423598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07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fOTOS\IMG-20151005-WA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31"/>
            <a:ext cx="9144001" cy="685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79" descr="logo coroc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350"/>
            <a:ext cx="8651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78"/>
          <p:cNvSpPr>
            <a:spLocks noChangeArrowheads="1"/>
          </p:cNvSpPr>
          <p:nvPr/>
        </p:nvSpPr>
        <p:spPr bwMode="auto">
          <a:xfrm>
            <a:off x="1258888" y="-30163"/>
            <a:ext cx="7885113" cy="9810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u="sng">
              <a:solidFill>
                <a:prstClr val="black"/>
              </a:solidFill>
            </a:endParaRPr>
          </a:p>
        </p:txBody>
      </p:sp>
      <p:sp>
        <p:nvSpPr>
          <p:cNvPr id="5" name="Rectangle 882"/>
          <p:cNvSpPr>
            <a:spLocks noChangeArrowheads="1"/>
          </p:cNvSpPr>
          <p:nvPr/>
        </p:nvSpPr>
        <p:spPr bwMode="auto">
          <a:xfrm>
            <a:off x="1116013" y="11271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dirty="0">
                <a:solidFill>
                  <a:prstClr val="black"/>
                </a:solidFill>
                <a:latin typeface="Arial Black" pitchFamily="34" charset="0"/>
              </a:rPr>
              <a:t>UNIVERSIDAD DE LOS LLANOS</a:t>
            </a:r>
          </a:p>
          <a:p>
            <a:pPr algn="r"/>
            <a:r>
              <a:rPr lang="es-ES" dirty="0">
                <a:solidFill>
                  <a:prstClr val="black"/>
                </a:solidFill>
                <a:latin typeface="Arial Black" pitchFamily="34" charset="0"/>
              </a:rPr>
              <a:t>SISTEMA DE </a:t>
            </a:r>
            <a:r>
              <a:rPr lang="es-ES" dirty="0" smtClean="0">
                <a:solidFill>
                  <a:prstClr val="black"/>
                </a:solidFill>
                <a:latin typeface="Arial Black" pitchFamily="34" charset="0"/>
              </a:rPr>
              <a:t>BIBLIOTECAS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60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fOTOS\DSC_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79" descr="logo coroc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350"/>
            <a:ext cx="8651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78"/>
          <p:cNvSpPr>
            <a:spLocks noChangeArrowheads="1"/>
          </p:cNvSpPr>
          <p:nvPr/>
        </p:nvSpPr>
        <p:spPr bwMode="auto">
          <a:xfrm>
            <a:off x="1258888" y="-30163"/>
            <a:ext cx="7885113" cy="9810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u="sng">
              <a:solidFill>
                <a:prstClr val="black"/>
              </a:solidFill>
            </a:endParaRPr>
          </a:p>
        </p:txBody>
      </p:sp>
      <p:sp>
        <p:nvSpPr>
          <p:cNvPr id="5" name="Rectangle 882"/>
          <p:cNvSpPr>
            <a:spLocks noChangeArrowheads="1"/>
          </p:cNvSpPr>
          <p:nvPr/>
        </p:nvSpPr>
        <p:spPr bwMode="auto">
          <a:xfrm>
            <a:off x="1116013" y="11271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dirty="0">
                <a:solidFill>
                  <a:prstClr val="black"/>
                </a:solidFill>
                <a:latin typeface="Arial Black" pitchFamily="34" charset="0"/>
              </a:rPr>
              <a:t>UNIVERSIDAD DE LOS LLANOS</a:t>
            </a:r>
          </a:p>
          <a:p>
            <a:pPr algn="r"/>
            <a:r>
              <a:rPr lang="es-ES" dirty="0">
                <a:solidFill>
                  <a:prstClr val="black"/>
                </a:solidFill>
                <a:latin typeface="Arial Black" pitchFamily="34" charset="0"/>
              </a:rPr>
              <a:t>SISTEMA DE </a:t>
            </a:r>
            <a:r>
              <a:rPr lang="es-ES" dirty="0" smtClean="0">
                <a:solidFill>
                  <a:prstClr val="black"/>
                </a:solidFill>
                <a:latin typeface="Arial Black" pitchFamily="34" charset="0"/>
              </a:rPr>
              <a:t>BIBLIOTECAS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8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879" descr="logo coroc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350"/>
            <a:ext cx="8651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78"/>
          <p:cNvSpPr>
            <a:spLocks noChangeArrowheads="1"/>
          </p:cNvSpPr>
          <p:nvPr/>
        </p:nvSpPr>
        <p:spPr bwMode="auto">
          <a:xfrm>
            <a:off x="1258888" y="-30163"/>
            <a:ext cx="7885113" cy="9810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u="sng">
              <a:solidFill>
                <a:prstClr val="black"/>
              </a:solidFill>
            </a:endParaRPr>
          </a:p>
        </p:txBody>
      </p:sp>
      <p:sp>
        <p:nvSpPr>
          <p:cNvPr id="5" name="Rectangle 882"/>
          <p:cNvSpPr>
            <a:spLocks noChangeArrowheads="1"/>
          </p:cNvSpPr>
          <p:nvPr/>
        </p:nvSpPr>
        <p:spPr bwMode="auto">
          <a:xfrm>
            <a:off x="1116013" y="11271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dirty="0">
                <a:solidFill>
                  <a:prstClr val="black"/>
                </a:solidFill>
                <a:latin typeface="Arial Black" pitchFamily="34" charset="0"/>
              </a:rPr>
              <a:t>UNIVERSIDAD DE LOS LLANOS</a:t>
            </a:r>
          </a:p>
          <a:p>
            <a:pPr algn="r"/>
            <a:r>
              <a:rPr lang="es-ES" dirty="0">
                <a:solidFill>
                  <a:prstClr val="black"/>
                </a:solidFill>
                <a:latin typeface="Arial Black" pitchFamily="34" charset="0"/>
              </a:rPr>
              <a:t>SISTEMA DE </a:t>
            </a:r>
            <a:r>
              <a:rPr lang="es-ES" dirty="0" smtClean="0">
                <a:solidFill>
                  <a:prstClr val="black"/>
                </a:solidFill>
                <a:latin typeface="Arial Black" pitchFamily="34" charset="0"/>
              </a:rPr>
              <a:t>BIBLIOTECAS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iblioteca.BIBLIOTECA\Desktop\sede urbana fotos\IMG-20140506-W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79" descr="logo coroc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350"/>
            <a:ext cx="8651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78"/>
          <p:cNvSpPr>
            <a:spLocks noChangeArrowheads="1"/>
          </p:cNvSpPr>
          <p:nvPr/>
        </p:nvSpPr>
        <p:spPr bwMode="auto">
          <a:xfrm>
            <a:off x="1258888" y="-30163"/>
            <a:ext cx="7885113" cy="9810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u="sng">
              <a:solidFill>
                <a:prstClr val="black"/>
              </a:solidFill>
            </a:endParaRPr>
          </a:p>
        </p:txBody>
      </p:sp>
      <p:sp>
        <p:nvSpPr>
          <p:cNvPr id="5" name="Rectangle 882"/>
          <p:cNvSpPr>
            <a:spLocks noChangeArrowheads="1"/>
          </p:cNvSpPr>
          <p:nvPr/>
        </p:nvSpPr>
        <p:spPr bwMode="auto">
          <a:xfrm>
            <a:off x="1116013" y="11271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dirty="0">
                <a:solidFill>
                  <a:prstClr val="black"/>
                </a:solidFill>
                <a:latin typeface="Arial Black" pitchFamily="34" charset="0"/>
              </a:rPr>
              <a:t>UNIVERSIDAD DE LOS LLANOS</a:t>
            </a:r>
          </a:p>
          <a:p>
            <a:pPr algn="r"/>
            <a:r>
              <a:rPr lang="es-ES" dirty="0">
                <a:solidFill>
                  <a:prstClr val="black"/>
                </a:solidFill>
                <a:latin typeface="Arial Black" pitchFamily="34" charset="0"/>
              </a:rPr>
              <a:t>SISTEMA DE </a:t>
            </a:r>
            <a:r>
              <a:rPr lang="es-ES" dirty="0" smtClean="0">
                <a:solidFill>
                  <a:prstClr val="black"/>
                </a:solidFill>
                <a:latin typeface="Arial Black" pitchFamily="34" charset="0"/>
              </a:rPr>
              <a:t>BIBLIOTECAS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51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fOTOS\IMG-20160229-WA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082"/>
            <a:ext cx="9144000" cy="700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79" descr="logo coroc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350"/>
            <a:ext cx="8651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78"/>
          <p:cNvSpPr>
            <a:spLocks noChangeArrowheads="1"/>
          </p:cNvSpPr>
          <p:nvPr/>
        </p:nvSpPr>
        <p:spPr bwMode="auto">
          <a:xfrm>
            <a:off x="1258888" y="-30163"/>
            <a:ext cx="7885113" cy="9810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u="sng">
              <a:solidFill>
                <a:prstClr val="black"/>
              </a:solidFill>
            </a:endParaRPr>
          </a:p>
        </p:txBody>
      </p:sp>
      <p:sp>
        <p:nvSpPr>
          <p:cNvPr id="5" name="Rectangle 882"/>
          <p:cNvSpPr>
            <a:spLocks noChangeArrowheads="1"/>
          </p:cNvSpPr>
          <p:nvPr/>
        </p:nvSpPr>
        <p:spPr bwMode="auto">
          <a:xfrm>
            <a:off x="1116013" y="11271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dirty="0">
                <a:solidFill>
                  <a:prstClr val="black"/>
                </a:solidFill>
                <a:latin typeface="Arial Black" pitchFamily="34" charset="0"/>
              </a:rPr>
              <a:t>UNIVERSIDAD DE LOS LLANOS</a:t>
            </a:r>
          </a:p>
          <a:p>
            <a:pPr algn="r"/>
            <a:r>
              <a:rPr lang="es-ES" dirty="0">
                <a:solidFill>
                  <a:prstClr val="black"/>
                </a:solidFill>
                <a:latin typeface="Arial Black" pitchFamily="34" charset="0"/>
              </a:rPr>
              <a:t>SISTEMA DE </a:t>
            </a:r>
            <a:r>
              <a:rPr lang="es-ES" dirty="0" smtClean="0">
                <a:solidFill>
                  <a:prstClr val="black"/>
                </a:solidFill>
                <a:latin typeface="Arial Black" pitchFamily="34" charset="0"/>
              </a:rPr>
              <a:t>BIBLIOTECAS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45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29480" y="1268760"/>
            <a:ext cx="775413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3400" b="1" dirty="0">
                <a:solidFill>
                  <a:srgbClr val="FF0000"/>
                </a:solidFill>
              </a:rPr>
              <a:t>CENTRO DE DOCUMENTACIÓN.</a:t>
            </a:r>
            <a:endParaRPr lang="es-CO" sz="3400" dirty="0">
              <a:solidFill>
                <a:srgbClr val="FF0000"/>
              </a:solidFill>
            </a:endParaRPr>
          </a:p>
        </p:txBody>
      </p:sp>
      <p:pic>
        <p:nvPicPr>
          <p:cNvPr id="3" name="Picture 879" descr="logo coroc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350"/>
            <a:ext cx="8651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78"/>
          <p:cNvSpPr>
            <a:spLocks noChangeArrowheads="1"/>
          </p:cNvSpPr>
          <p:nvPr/>
        </p:nvSpPr>
        <p:spPr bwMode="auto">
          <a:xfrm>
            <a:off x="1258888" y="-30163"/>
            <a:ext cx="7885113" cy="9810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u="sng">
              <a:solidFill>
                <a:prstClr val="black"/>
              </a:solidFill>
            </a:endParaRPr>
          </a:p>
        </p:txBody>
      </p:sp>
      <p:sp>
        <p:nvSpPr>
          <p:cNvPr id="5" name="Rectangle 882"/>
          <p:cNvSpPr>
            <a:spLocks noChangeArrowheads="1"/>
          </p:cNvSpPr>
          <p:nvPr/>
        </p:nvSpPr>
        <p:spPr bwMode="auto">
          <a:xfrm>
            <a:off x="1116013" y="11271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dirty="0">
                <a:solidFill>
                  <a:prstClr val="black"/>
                </a:solidFill>
                <a:latin typeface="Arial Black" pitchFamily="34" charset="0"/>
              </a:rPr>
              <a:t>UNIVERSIDAD DE LOS LLANOS</a:t>
            </a:r>
          </a:p>
          <a:p>
            <a:pPr algn="r"/>
            <a:r>
              <a:rPr lang="es-ES" dirty="0">
                <a:solidFill>
                  <a:prstClr val="black"/>
                </a:solidFill>
                <a:latin typeface="Arial Black" pitchFamily="34" charset="0"/>
              </a:rPr>
              <a:t>SISTEMA DE </a:t>
            </a:r>
            <a:r>
              <a:rPr lang="es-ES" dirty="0" smtClean="0">
                <a:solidFill>
                  <a:prstClr val="black"/>
                </a:solidFill>
                <a:latin typeface="Arial Black" pitchFamily="34" charset="0"/>
              </a:rPr>
              <a:t>BIBLIOTECAS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6" name="5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88840"/>
            <a:ext cx="4752528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775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3153186" y="1013122"/>
            <a:ext cx="2837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MISION</a:t>
            </a:r>
            <a:endParaRPr lang="es-E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971550" y="2276475"/>
            <a:ext cx="705643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ES_tradnl" sz="2000" dirty="0">
                <a:solidFill>
                  <a:prstClr val="black"/>
                </a:solidFill>
              </a:rPr>
              <a:t>Satisfacer las necesidades de información en los campos del saber y la cultura: facilitando el acceso a la información con tecnología y administración apropiadas y contribuir a la misión de la Universidad en la docencia, la investigación y extensión universitaria. Propiciar  la creación de una nueva cultura en el valor de la información,  su generación e incorporación en el desarrollo del conocimiento. 	</a:t>
            </a:r>
            <a:endParaRPr lang="es-ES" sz="2000" dirty="0">
              <a:solidFill>
                <a:prstClr val="black"/>
              </a:solidFill>
            </a:endParaRPr>
          </a:p>
        </p:txBody>
      </p:sp>
      <p:grpSp>
        <p:nvGrpSpPr>
          <p:cNvPr id="8" name="Group 1019"/>
          <p:cNvGrpSpPr>
            <a:grpSpLocks/>
          </p:cNvGrpSpPr>
          <p:nvPr/>
        </p:nvGrpSpPr>
        <p:grpSpPr bwMode="auto">
          <a:xfrm>
            <a:off x="0" y="-30163"/>
            <a:ext cx="9144000" cy="6888163"/>
            <a:chOff x="0" y="-17"/>
            <a:chExt cx="5760" cy="4339"/>
          </a:xfrm>
        </p:grpSpPr>
        <p:sp>
          <p:nvSpPr>
            <p:cNvPr id="10" name="Rectangle 878"/>
            <p:cNvSpPr>
              <a:spLocks noChangeArrowheads="1"/>
            </p:cNvSpPr>
            <p:nvPr/>
          </p:nvSpPr>
          <p:spPr bwMode="auto">
            <a:xfrm>
              <a:off x="793" y="-17"/>
              <a:ext cx="4967" cy="61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CO" u="sng">
                <a:solidFill>
                  <a:prstClr val="black"/>
                </a:solidFill>
              </a:endParaRPr>
            </a:p>
          </p:txBody>
        </p:sp>
        <p:pic>
          <p:nvPicPr>
            <p:cNvPr id="12" name="Picture 879" descr="logo corocor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02"/>
              <a:ext cx="545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Line 880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14" name="Text Box 881"/>
            <p:cNvSpPr txBox="1">
              <a:spLocks noChangeArrowheads="1"/>
            </p:cNvSpPr>
            <p:nvPr/>
          </p:nvSpPr>
          <p:spPr bwMode="auto">
            <a:xfrm>
              <a:off x="0" y="4110"/>
              <a:ext cx="57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ES" sz="1600" i="1" dirty="0">
                <a:solidFill>
                  <a:srgbClr val="CC0000"/>
                </a:solidFill>
                <a:latin typeface="BernhardMod BT" pitchFamily="18" charset="0"/>
              </a:endParaRPr>
            </a:p>
          </p:txBody>
        </p:sp>
        <p:sp>
          <p:nvSpPr>
            <p:cNvPr id="15" name="Rectangle 882"/>
            <p:cNvSpPr>
              <a:spLocks noChangeArrowheads="1"/>
            </p:cNvSpPr>
            <p:nvPr/>
          </p:nvSpPr>
          <p:spPr bwMode="auto">
            <a:xfrm>
              <a:off x="703" y="73"/>
              <a:ext cx="470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/>
              <a:r>
                <a:rPr lang="es-ES" sz="2400" dirty="0">
                  <a:solidFill>
                    <a:prstClr val="black"/>
                  </a:solidFill>
                  <a:latin typeface="Arial Black" pitchFamily="34" charset="0"/>
                </a:rPr>
                <a:t>UNIVERSIDAD DE LOS LLANOS</a:t>
              </a:r>
            </a:p>
            <a:p>
              <a:pPr algn="r"/>
              <a:r>
                <a:rPr lang="es-ES" dirty="0">
                  <a:solidFill>
                    <a:prstClr val="black"/>
                  </a:solidFill>
                  <a:latin typeface="Arial Black" pitchFamily="34" charset="0"/>
                </a:rPr>
                <a:t>SISTEMA DE </a:t>
              </a:r>
              <a:r>
                <a:rPr lang="es-ES" dirty="0" smtClean="0">
                  <a:solidFill>
                    <a:prstClr val="black"/>
                  </a:solidFill>
                  <a:latin typeface="Arial Black" pitchFamily="34" charset="0"/>
                </a:rPr>
                <a:t>BIBLIOTECAS</a:t>
              </a:r>
              <a:endParaRPr lang="es-E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39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fOTOS\Nueva carpeta\DSC_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79" descr="logo coroc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350"/>
            <a:ext cx="8651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78"/>
          <p:cNvSpPr>
            <a:spLocks noChangeArrowheads="1"/>
          </p:cNvSpPr>
          <p:nvPr/>
        </p:nvSpPr>
        <p:spPr bwMode="auto">
          <a:xfrm>
            <a:off x="1258888" y="-30163"/>
            <a:ext cx="7885113" cy="9810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u="sng">
              <a:solidFill>
                <a:prstClr val="black"/>
              </a:solidFill>
            </a:endParaRPr>
          </a:p>
        </p:txBody>
      </p:sp>
      <p:sp>
        <p:nvSpPr>
          <p:cNvPr id="5" name="Rectangle 882"/>
          <p:cNvSpPr>
            <a:spLocks noChangeArrowheads="1"/>
          </p:cNvSpPr>
          <p:nvPr/>
        </p:nvSpPr>
        <p:spPr bwMode="auto">
          <a:xfrm>
            <a:off x="1116013" y="11271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dirty="0">
                <a:solidFill>
                  <a:prstClr val="black"/>
                </a:solidFill>
                <a:latin typeface="Arial Black" pitchFamily="34" charset="0"/>
              </a:rPr>
              <a:t>UNIVERSIDAD DE LOS LLANOS</a:t>
            </a:r>
          </a:p>
          <a:p>
            <a:pPr algn="r"/>
            <a:r>
              <a:rPr lang="es-ES" dirty="0">
                <a:solidFill>
                  <a:prstClr val="black"/>
                </a:solidFill>
                <a:latin typeface="Arial Black" pitchFamily="34" charset="0"/>
              </a:rPr>
              <a:t>SISTEMA DE </a:t>
            </a:r>
            <a:r>
              <a:rPr lang="es-ES" dirty="0" smtClean="0">
                <a:solidFill>
                  <a:prstClr val="black"/>
                </a:solidFill>
                <a:latin typeface="Arial Black" pitchFamily="34" charset="0"/>
              </a:rPr>
              <a:t>BIBLIOTECAS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5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fOTOS\Nueva carpeta\DSC_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79" descr="logo coroc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350"/>
            <a:ext cx="8651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78"/>
          <p:cNvSpPr>
            <a:spLocks noChangeArrowheads="1"/>
          </p:cNvSpPr>
          <p:nvPr/>
        </p:nvSpPr>
        <p:spPr bwMode="auto">
          <a:xfrm>
            <a:off x="1258888" y="-30163"/>
            <a:ext cx="7885113" cy="9810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u="sng">
              <a:solidFill>
                <a:prstClr val="black"/>
              </a:solidFill>
            </a:endParaRPr>
          </a:p>
        </p:txBody>
      </p:sp>
      <p:sp>
        <p:nvSpPr>
          <p:cNvPr id="5" name="Rectangle 882"/>
          <p:cNvSpPr>
            <a:spLocks noChangeArrowheads="1"/>
          </p:cNvSpPr>
          <p:nvPr/>
        </p:nvSpPr>
        <p:spPr bwMode="auto">
          <a:xfrm>
            <a:off x="1116013" y="11271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dirty="0">
                <a:solidFill>
                  <a:prstClr val="black"/>
                </a:solidFill>
                <a:latin typeface="Arial Black" pitchFamily="34" charset="0"/>
              </a:rPr>
              <a:t>UNIVERSIDAD DE LOS LLANOS</a:t>
            </a:r>
          </a:p>
          <a:p>
            <a:pPr algn="r"/>
            <a:r>
              <a:rPr lang="es-ES" dirty="0">
                <a:solidFill>
                  <a:prstClr val="black"/>
                </a:solidFill>
                <a:latin typeface="Arial Black" pitchFamily="34" charset="0"/>
              </a:rPr>
              <a:t>SISTEMA DE </a:t>
            </a:r>
            <a:r>
              <a:rPr lang="es-ES" dirty="0" smtClean="0">
                <a:solidFill>
                  <a:prstClr val="black"/>
                </a:solidFill>
                <a:latin typeface="Arial Black" pitchFamily="34" charset="0"/>
              </a:rPr>
              <a:t>BIBLIOTECAS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5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258888" y="1196752"/>
            <a:ext cx="69924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3400" b="1" dirty="0">
                <a:solidFill>
                  <a:srgbClr val="FF0000"/>
                </a:solidFill>
              </a:rPr>
              <a:t>BIBLIOTECA DE POSTGRADOS.</a:t>
            </a:r>
            <a:endParaRPr lang="es-CO" sz="3400" dirty="0">
              <a:solidFill>
                <a:srgbClr val="FF0000"/>
              </a:solidFill>
            </a:endParaRPr>
          </a:p>
          <a:p>
            <a:pPr algn="ctr"/>
            <a:endParaRPr lang="es-CO" sz="3400" dirty="0">
              <a:solidFill>
                <a:srgbClr val="FF0000"/>
              </a:solidFill>
            </a:endParaRPr>
          </a:p>
        </p:txBody>
      </p:sp>
      <p:pic>
        <p:nvPicPr>
          <p:cNvPr id="3" name="Picture 879" descr="logo coroc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350"/>
            <a:ext cx="8651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78"/>
          <p:cNvSpPr>
            <a:spLocks noChangeArrowheads="1"/>
          </p:cNvSpPr>
          <p:nvPr/>
        </p:nvSpPr>
        <p:spPr bwMode="auto">
          <a:xfrm>
            <a:off x="1258888" y="-30163"/>
            <a:ext cx="7885113" cy="9810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u="sng">
              <a:solidFill>
                <a:prstClr val="black"/>
              </a:solidFill>
            </a:endParaRPr>
          </a:p>
        </p:txBody>
      </p:sp>
      <p:sp>
        <p:nvSpPr>
          <p:cNvPr id="5" name="Rectangle 882"/>
          <p:cNvSpPr>
            <a:spLocks noChangeArrowheads="1"/>
          </p:cNvSpPr>
          <p:nvPr/>
        </p:nvSpPr>
        <p:spPr bwMode="auto">
          <a:xfrm>
            <a:off x="1116013" y="11271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dirty="0">
                <a:solidFill>
                  <a:prstClr val="black"/>
                </a:solidFill>
                <a:latin typeface="Arial Black" pitchFamily="34" charset="0"/>
              </a:rPr>
              <a:t>UNIVERSIDAD DE LOS LLANOS</a:t>
            </a:r>
          </a:p>
          <a:p>
            <a:pPr algn="r"/>
            <a:r>
              <a:rPr lang="es-ES" dirty="0">
                <a:solidFill>
                  <a:prstClr val="black"/>
                </a:solidFill>
                <a:latin typeface="Arial Black" pitchFamily="34" charset="0"/>
              </a:rPr>
              <a:t>SISTEMA DE </a:t>
            </a:r>
            <a:r>
              <a:rPr lang="es-ES" dirty="0" smtClean="0">
                <a:solidFill>
                  <a:prstClr val="black"/>
                </a:solidFill>
                <a:latin typeface="Arial Black" pitchFamily="34" charset="0"/>
              </a:rPr>
              <a:t>BIBLIOTECAS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6" name="5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16832"/>
            <a:ext cx="4248472" cy="4176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50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iblioteca.BIBLIOTECA\Desktop\psotgrados fotos\IMG_20140507_0914567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79" descr="logo coroc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350"/>
            <a:ext cx="8651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78"/>
          <p:cNvSpPr>
            <a:spLocks noChangeArrowheads="1"/>
          </p:cNvSpPr>
          <p:nvPr/>
        </p:nvSpPr>
        <p:spPr bwMode="auto">
          <a:xfrm>
            <a:off x="1258888" y="-30163"/>
            <a:ext cx="7885113" cy="9810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u="sng">
              <a:solidFill>
                <a:prstClr val="black"/>
              </a:solidFill>
            </a:endParaRPr>
          </a:p>
        </p:txBody>
      </p:sp>
      <p:sp>
        <p:nvSpPr>
          <p:cNvPr id="5" name="Rectangle 882"/>
          <p:cNvSpPr>
            <a:spLocks noChangeArrowheads="1"/>
          </p:cNvSpPr>
          <p:nvPr/>
        </p:nvSpPr>
        <p:spPr bwMode="auto">
          <a:xfrm>
            <a:off x="1116013" y="11271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dirty="0">
                <a:solidFill>
                  <a:prstClr val="black"/>
                </a:solidFill>
                <a:latin typeface="Arial Black" pitchFamily="34" charset="0"/>
              </a:rPr>
              <a:t>UNIVERSIDAD DE LOS LLANOS</a:t>
            </a:r>
          </a:p>
          <a:p>
            <a:pPr algn="r"/>
            <a:r>
              <a:rPr lang="es-ES" dirty="0">
                <a:solidFill>
                  <a:prstClr val="black"/>
                </a:solidFill>
                <a:latin typeface="Arial Black" pitchFamily="34" charset="0"/>
              </a:rPr>
              <a:t>SISTEMA DE </a:t>
            </a:r>
            <a:r>
              <a:rPr lang="es-ES" dirty="0" smtClean="0">
                <a:solidFill>
                  <a:prstClr val="black"/>
                </a:solidFill>
                <a:latin typeface="Arial Black" pitchFamily="34" charset="0"/>
              </a:rPr>
              <a:t>BIBLIOTECAS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74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iblioteca.BIBLIOTECA\Desktop\psotgrados fotos\IMG_20140507_0915021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" y="0"/>
            <a:ext cx="9244012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79" descr="logo coroc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350"/>
            <a:ext cx="865188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78"/>
          <p:cNvSpPr>
            <a:spLocks noChangeArrowheads="1"/>
          </p:cNvSpPr>
          <p:nvPr/>
        </p:nvSpPr>
        <p:spPr bwMode="auto">
          <a:xfrm>
            <a:off x="1258888" y="-30163"/>
            <a:ext cx="7885113" cy="9810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u="sng">
              <a:solidFill>
                <a:prstClr val="black"/>
              </a:solidFill>
            </a:endParaRPr>
          </a:p>
        </p:txBody>
      </p:sp>
      <p:sp>
        <p:nvSpPr>
          <p:cNvPr id="5" name="Rectangle 882"/>
          <p:cNvSpPr>
            <a:spLocks noChangeArrowheads="1"/>
          </p:cNvSpPr>
          <p:nvPr/>
        </p:nvSpPr>
        <p:spPr bwMode="auto">
          <a:xfrm>
            <a:off x="1116013" y="11271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dirty="0">
                <a:solidFill>
                  <a:prstClr val="black"/>
                </a:solidFill>
                <a:latin typeface="Arial Black" pitchFamily="34" charset="0"/>
              </a:rPr>
              <a:t>UNIVERSIDAD DE LOS LLANOS</a:t>
            </a:r>
          </a:p>
          <a:p>
            <a:pPr algn="r"/>
            <a:r>
              <a:rPr lang="es-ES" dirty="0">
                <a:solidFill>
                  <a:prstClr val="black"/>
                </a:solidFill>
                <a:latin typeface="Arial Black" pitchFamily="34" charset="0"/>
              </a:rPr>
              <a:t>SISTEMA DE </a:t>
            </a:r>
            <a:r>
              <a:rPr lang="es-ES" dirty="0" smtClean="0">
                <a:solidFill>
                  <a:prstClr val="black"/>
                </a:solidFill>
                <a:latin typeface="Arial Black" pitchFamily="34" charset="0"/>
              </a:rPr>
              <a:t>BIBLIOTECAS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08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547664" y="3583"/>
            <a:ext cx="5976663" cy="37240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s-ES" sz="4400" b="1" spc="50" dirty="0" smtClean="0">
              <a:ln w="11430">
                <a:solidFill>
                  <a:srgbClr val="FF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s-ES" sz="4400" b="1" spc="50" dirty="0">
              <a:ln w="11430">
                <a:solidFill>
                  <a:srgbClr val="FF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s-ES" sz="4400" b="1" spc="50" dirty="0" smtClean="0">
              <a:ln w="11430">
                <a:solidFill>
                  <a:srgbClr val="FF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s-ES" sz="4400" b="1" spc="50" dirty="0">
              <a:ln w="11430">
                <a:solidFill>
                  <a:srgbClr val="FF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s-ES" sz="4400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BASES DE DATOS</a:t>
            </a:r>
            <a:endParaRPr lang="es-ES" sz="4400" b="1" cap="none" spc="50" dirty="0" smtClean="0">
              <a:ln w="11430">
                <a:solidFill>
                  <a:srgbClr val="FF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s-ES" sz="1600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Sistema de Bibliotecas</a:t>
            </a:r>
            <a:endParaRPr lang="es-ES" sz="1600" b="1" cap="none" spc="50" dirty="0">
              <a:ln w="11430">
                <a:solidFill>
                  <a:srgbClr val="FF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" name="Group 1019"/>
          <p:cNvGrpSpPr>
            <a:grpSpLocks/>
          </p:cNvGrpSpPr>
          <p:nvPr/>
        </p:nvGrpSpPr>
        <p:grpSpPr bwMode="auto">
          <a:xfrm>
            <a:off x="0" y="-27384"/>
            <a:ext cx="9144000" cy="6888163"/>
            <a:chOff x="0" y="-17"/>
            <a:chExt cx="5760" cy="4339"/>
          </a:xfrm>
        </p:grpSpPr>
        <p:sp>
          <p:nvSpPr>
            <p:cNvPr id="7" name="Rectangle 878"/>
            <p:cNvSpPr>
              <a:spLocks noChangeArrowheads="1"/>
            </p:cNvSpPr>
            <p:nvPr/>
          </p:nvSpPr>
          <p:spPr bwMode="auto">
            <a:xfrm>
              <a:off x="793" y="-17"/>
              <a:ext cx="4967" cy="61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CO" u="sng">
                <a:solidFill>
                  <a:prstClr val="black"/>
                </a:solidFill>
              </a:endParaRPr>
            </a:p>
          </p:txBody>
        </p:sp>
        <p:pic>
          <p:nvPicPr>
            <p:cNvPr id="8" name="Picture 879" descr="logo corocor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02"/>
              <a:ext cx="545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880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10" name="Text Box 881"/>
            <p:cNvSpPr txBox="1">
              <a:spLocks noChangeArrowheads="1"/>
            </p:cNvSpPr>
            <p:nvPr/>
          </p:nvSpPr>
          <p:spPr bwMode="auto">
            <a:xfrm>
              <a:off x="0" y="4110"/>
              <a:ext cx="57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ES" sz="1600" i="1" dirty="0">
                <a:solidFill>
                  <a:srgbClr val="CC0000"/>
                </a:solidFill>
                <a:latin typeface="BernhardMod BT" pitchFamily="18" charset="0"/>
              </a:endParaRPr>
            </a:p>
          </p:txBody>
        </p:sp>
        <p:sp>
          <p:nvSpPr>
            <p:cNvPr id="11" name="Rectangle 882"/>
            <p:cNvSpPr>
              <a:spLocks noChangeArrowheads="1"/>
            </p:cNvSpPr>
            <p:nvPr/>
          </p:nvSpPr>
          <p:spPr bwMode="auto">
            <a:xfrm>
              <a:off x="703" y="73"/>
              <a:ext cx="470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/>
              <a:r>
                <a:rPr lang="es-ES" sz="2400" dirty="0">
                  <a:solidFill>
                    <a:prstClr val="black"/>
                  </a:solidFill>
                  <a:latin typeface="Arial Black" pitchFamily="34" charset="0"/>
                </a:rPr>
                <a:t>UNIVERSIDAD DE LOS LLANOS</a:t>
              </a:r>
            </a:p>
            <a:p>
              <a:pPr algn="r"/>
              <a:r>
                <a:rPr lang="es-ES" dirty="0">
                  <a:solidFill>
                    <a:prstClr val="black"/>
                  </a:solidFill>
                  <a:latin typeface="Arial Black" pitchFamily="34" charset="0"/>
                </a:rPr>
                <a:t>SISTEMA DE </a:t>
              </a:r>
              <a:r>
                <a:rPr lang="es-ES" dirty="0" smtClean="0">
                  <a:solidFill>
                    <a:prstClr val="black"/>
                  </a:solidFill>
                  <a:latin typeface="Arial Black" pitchFamily="34" charset="0"/>
                </a:rPr>
                <a:t>BIBLIOTECAS</a:t>
              </a:r>
              <a:endParaRPr lang="es-E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514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Subtítulo"/>
          <p:cNvSpPr txBox="1">
            <a:spLocks/>
          </p:cNvSpPr>
          <p:nvPr/>
        </p:nvSpPr>
        <p:spPr>
          <a:xfrm>
            <a:off x="1116013" y="1678141"/>
            <a:ext cx="6656784" cy="5197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400" dirty="0" smtClean="0"/>
              <a:t>Puedes acceder desde el link: </a:t>
            </a:r>
            <a:r>
              <a:rPr lang="es-CO" sz="2400" b="1" dirty="0" smtClean="0">
                <a:hlinkClick r:id="rId2"/>
              </a:rPr>
              <a:t>http://unillanos.edu.co/</a:t>
            </a:r>
            <a:endParaRPr lang="es-CO" sz="2400" b="1" dirty="0" smtClean="0"/>
          </a:p>
          <a:p>
            <a:endParaRPr lang="es-CO" dirty="0"/>
          </a:p>
        </p:txBody>
      </p:sp>
      <p:sp>
        <p:nvSpPr>
          <p:cNvPr id="7" name="6 CuadroTexto"/>
          <p:cNvSpPr txBox="1"/>
          <p:nvPr/>
        </p:nvSpPr>
        <p:spPr>
          <a:xfrm>
            <a:off x="5014973" y="4147835"/>
            <a:ext cx="3096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/>
              <a:t>Encontramos </a:t>
            </a:r>
            <a:r>
              <a:rPr lang="es-CO" sz="2400" b="1" dirty="0">
                <a:solidFill>
                  <a:srgbClr val="FF0000"/>
                </a:solidFill>
              </a:rPr>
              <a:t>el link </a:t>
            </a:r>
            <a:r>
              <a:rPr lang="es-CO" sz="2400" b="1" dirty="0"/>
              <a:t>de </a:t>
            </a:r>
            <a:r>
              <a:rPr lang="es-CO" sz="2400" b="1" dirty="0" smtClean="0"/>
              <a:t>Bibliotecas ingresamos</a:t>
            </a:r>
            <a:r>
              <a:rPr lang="es-CO" sz="1200" dirty="0" smtClean="0"/>
              <a:t>.</a:t>
            </a:r>
            <a:endParaRPr lang="es-CO" sz="12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4"/>
          <a:stretch/>
        </p:blipFill>
        <p:spPr bwMode="auto">
          <a:xfrm>
            <a:off x="398376" y="2708920"/>
            <a:ext cx="4391337" cy="289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183362" y="908720"/>
            <a:ext cx="69469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400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INGRESO A BASES DE DATOS</a:t>
            </a:r>
            <a:endParaRPr lang="es-ES" sz="4400" b="1" cap="none" spc="50" dirty="0" smtClean="0">
              <a:ln w="11430">
                <a:solidFill>
                  <a:srgbClr val="FF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9" name="Group 1019"/>
          <p:cNvGrpSpPr>
            <a:grpSpLocks/>
          </p:cNvGrpSpPr>
          <p:nvPr/>
        </p:nvGrpSpPr>
        <p:grpSpPr bwMode="auto">
          <a:xfrm>
            <a:off x="0" y="-30163"/>
            <a:ext cx="9144000" cy="6888163"/>
            <a:chOff x="0" y="-17"/>
            <a:chExt cx="5760" cy="4339"/>
          </a:xfrm>
        </p:grpSpPr>
        <p:sp>
          <p:nvSpPr>
            <p:cNvPr id="11" name="Rectangle 878"/>
            <p:cNvSpPr>
              <a:spLocks noChangeArrowheads="1"/>
            </p:cNvSpPr>
            <p:nvPr/>
          </p:nvSpPr>
          <p:spPr bwMode="auto">
            <a:xfrm>
              <a:off x="793" y="-17"/>
              <a:ext cx="4967" cy="61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CO" u="sng">
                <a:solidFill>
                  <a:prstClr val="black"/>
                </a:solidFill>
              </a:endParaRPr>
            </a:p>
          </p:txBody>
        </p:sp>
        <p:pic>
          <p:nvPicPr>
            <p:cNvPr id="12" name="Picture 879" descr="logo corocor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02"/>
              <a:ext cx="545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Line 880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14" name="Text Box 881"/>
            <p:cNvSpPr txBox="1">
              <a:spLocks noChangeArrowheads="1"/>
            </p:cNvSpPr>
            <p:nvPr/>
          </p:nvSpPr>
          <p:spPr bwMode="auto">
            <a:xfrm>
              <a:off x="0" y="4110"/>
              <a:ext cx="57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ES" sz="1600" i="1" dirty="0">
                <a:solidFill>
                  <a:srgbClr val="CC0000"/>
                </a:solidFill>
                <a:latin typeface="BernhardMod BT" pitchFamily="18" charset="0"/>
              </a:endParaRPr>
            </a:p>
          </p:txBody>
        </p:sp>
        <p:sp>
          <p:nvSpPr>
            <p:cNvPr id="15" name="Rectangle 882"/>
            <p:cNvSpPr>
              <a:spLocks noChangeArrowheads="1"/>
            </p:cNvSpPr>
            <p:nvPr/>
          </p:nvSpPr>
          <p:spPr bwMode="auto">
            <a:xfrm>
              <a:off x="703" y="73"/>
              <a:ext cx="470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/>
              <a:r>
                <a:rPr lang="es-ES" sz="2400" dirty="0">
                  <a:solidFill>
                    <a:prstClr val="black"/>
                  </a:solidFill>
                  <a:latin typeface="Arial Black" pitchFamily="34" charset="0"/>
                </a:rPr>
                <a:t>UNIVERSIDAD DE LOS LLANOS</a:t>
              </a:r>
            </a:p>
            <a:p>
              <a:pPr algn="r"/>
              <a:r>
                <a:rPr lang="es-ES" dirty="0">
                  <a:solidFill>
                    <a:prstClr val="black"/>
                  </a:solidFill>
                  <a:latin typeface="Arial Black" pitchFamily="34" charset="0"/>
                </a:rPr>
                <a:t>SISTEMA DE </a:t>
              </a:r>
              <a:r>
                <a:rPr lang="es-ES" dirty="0" smtClean="0">
                  <a:solidFill>
                    <a:prstClr val="black"/>
                  </a:solidFill>
                  <a:latin typeface="Arial Black" pitchFamily="34" charset="0"/>
                </a:rPr>
                <a:t>BIBLIOTECAS</a:t>
              </a:r>
              <a:endParaRPr lang="es-E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548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113829" y="976313"/>
            <a:ext cx="69469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400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INGRESO A BASES DE DATOS</a:t>
            </a:r>
            <a:endParaRPr lang="es-ES" sz="4400" b="1" cap="none" spc="50" dirty="0" smtClean="0">
              <a:ln w="11430">
                <a:solidFill>
                  <a:srgbClr val="FF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945276" y="3501008"/>
            <a:ext cx="3555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/>
              <a:t>Encontramos </a:t>
            </a:r>
            <a:r>
              <a:rPr lang="es-CO" sz="1200" dirty="0">
                <a:solidFill>
                  <a:srgbClr val="FF0000"/>
                </a:solidFill>
              </a:rPr>
              <a:t>el link </a:t>
            </a:r>
            <a:r>
              <a:rPr lang="es-CO" sz="1200" dirty="0"/>
              <a:t>de </a:t>
            </a:r>
            <a:r>
              <a:rPr lang="es-CO" sz="1200" dirty="0" smtClean="0"/>
              <a:t>Bibliotecas en línea Ingresamos:   </a:t>
            </a:r>
          </a:p>
          <a:p>
            <a:r>
              <a:rPr lang="es-CO" sz="1200" dirty="0" smtClean="0"/>
              <a:t>Encontramos  nuestras bases de datos. </a:t>
            </a:r>
            <a:endParaRPr lang="es-CO" sz="12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4437112"/>
            <a:ext cx="25781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5" y="3068960"/>
            <a:ext cx="4680520" cy="309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2 Subtítulo"/>
          <p:cNvSpPr txBox="1">
            <a:spLocks/>
          </p:cNvSpPr>
          <p:nvPr/>
        </p:nvSpPr>
        <p:spPr>
          <a:xfrm>
            <a:off x="1258888" y="1911978"/>
            <a:ext cx="6656784" cy="948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200" dirty="0" smtClean="0"/>
              <a:t>Puedes acceder desde el link: </a:t>
            </a:r>
          </a:p>
          <a:p>
            <a:pPr algn="ctr"/>
            <a:r>
              <a:rPr lang="es-CO" sz="2200" b="1" dirty="0" smtClean="0">
                <a:hlinkClick r:id="rId4"/>
              </a:rPr>
              <a:t>Bibliotecas en </a:t>
            </a:r>
            <a:r>
              <a:rPr lang="es-CO" sz="2200" b="1" dirty="0" err="1" smtClean="0">
                <a:hlinkClick r:id="rId4"/>
              </a:rPr>
              <a:t>linea</a:t>
            </a:r>
            <a:r>
              <a:rPr lang="es-CO" sz="2200" b="1" dirty="0" smtClean="0">
                <a:hlinkClick r:id="rId4"/>
              </a:rPr>
              <a:t>/</a:t>
            </a:r>
            <a:endParaRPr lang="es-CO" sz="2200" b="1" dirty="0" smtClean="0"/>
          </a:p>
          <a:p>
            <a:endParaRPr lang="es-CO" dirty="0"/>
          </a:p>
        </p:txBody>
      </p:sp>
      <p:grpSp>
        <p:nvGrpSpPr>
          <p:cNvPr id="11" name="Group 1019"/>
          <p:cNvGrpSpPr>
            <a:grpSpLocks/>
          </p:cNvGrpSpPr>
          <p:nvPr/>
        </p:nvGrpSpPr>
        <p:grpSpPr bwMode="auto">
          <a:xfrm>
            <a:off x="0" y="-30163"/>
            <a:ext cx="9144000" cy="6888163"/>
            <a:chOff x="0" y="-17"/>
            <a:chExt cx="5760" cy="4339"/>
          </a:xfrm>
        </p:grpSpPr>
        <p:sp>
          <p:nvSpPr>
            <p:cNvPr id="12" name="Rectangle 878"/>
            <p:cNvSpPr>
              <a:spLocks noChangeArrowheads="1"/>
            </p:cNvSpPr>
            <p:nvPr/>
          </p:nvSpPr>
          <p:spPr bwMode="auto">
            <a:xfrm>
              <a:off x="793" y="-17"/>
              <a:ext cx="4967" cy="61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CO" u="sng">
                <a:solidFill>
                  <a:prstClr val="black"/>
                </a:solidFill>
              </a:endParaRPr>
            </a:p>
          </p:txBody>
        </p:sp>
        <p:pic>
          <p:nvPicPr>
            <p:cNvPr id="13" name="Picture 879" descr="logo corocor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02"/>
              <a:ext cx="545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Line 880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15" name="Text Box 881"/>
            <p:cNvSpPr txBox="1">
              <a:spLocks noChangeArrowheads="1"/>
            </p:cNvSpPr>
            <p:nvPr/>
          </p:nvSpPr>
          <p:spPr bwMode="auto">
            <a:xfrm>
              <a:off x="0" y="4110"/>
              <a:ext cx="57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ES" sz="1600" i="1" dirty="0">
                <a:solidFill>
                  <a:srgbClr val="CC0000"/>
                </a:solidFill>
                <a:latin typeface="BernhardMod BT" pitchFamily="18" charset="0"/>
              </a:endParaRPr>
            </a:p>
          </p:txBody>
        </p:sp>
        <p:sp>
          <p:nvSpPr>
            <p:cNvPr id="16" name="Rectangle 882"/>
            <p:cNvSpPr>
              <a:spLocks noChangeArrowheads="1"/>
            </p:cNvSpPr>
            <p:nvPr/>
          </p:nvSpPr>
          <p:spPr bwMode="auto">
            <a:xfrm>
              <a:off x="703" y="73"/>
              <a:ext cx="470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/>
              <a:r>
                <a:rPr lang="es-ES" sz="2400" dirty="0">
                  <a:solidFill>
                    <a:prstClr val="black"/>
                  </a:solidFill>
                  <a:latin typeface="Arial Black" pitchFamily="34" charset="0"/>
                </a:rPr>
                <a:t>UNIVERSIDAD DE LOS LLANOS</a:t>
              </a:r>
            </a:p>
            <a:p>
              <a:pPr algn="r"/>
              <a:r>
                <a:rPr lang="es-ES" dirty="0">
                  <a:solidFill>
                    <a:prstClr val="black"/>
                  </a:solidFill>
                  <a:latin typeface="Arial Black" pitchFamily="34" charset="0"/>
                </a:rPr>
                <a:t>SISTEMA DE </a:t>
              </a:r>
              <a:r>
                <a:rPr lang="es-ES" dirty="0" smtClean="0">
                  <a:solidFill>
                    <a:prstClr val="black"/>
                  </a:solidFill>
                  <a:latin typeface="Arial Black" pitchFamily="34" charset="0"/>
                </a:rPr>
                <a:t>BIBLIOTECAS</a:t>
              </a:r>
              <a:endParaRPr lang="es-E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2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216475" y="1052736"/>
            <a:ext cx="69469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400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INGRESO A BASES DE DATOS</a:t>
            </a:r>
            <a:endParaRPr lang="es-ES" sz="4400" b="1" cap="none" spc="50" dirty="0" smtClean="0">
              <a:ln w="11430">
                <a:solidFill>
                  <a:srgbClr val="FF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1361534" y="1916832"/>
            <a:ext cx="6656784" cy="100811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900" dirty="0" smtClean="0">
                <a:solidFill>
                  <a:srgbClr val="FF0000"/>
                </a:solidFill>
              </a:rPr>
              <a:t>Puedes acceder desde el link: Bibliotecas en línea</a:t>
            </a:r>
          </a:p>
          <a:p>
            <a:pPr algn="ctr"/>
            <a:r>
              <a:rPr lang="es-CO" sz="2900" dirty="0" smtClean="0">
                <a:solidFill>
                  <a:srgbClr val="002060"/>
                </a:solidFill>
                <a:hlinkClick r:id="rId2"/>
              </a:rPr>
              <a:t>BASES DE DATOS</a:t>
            </a:r>
            <a:r>
              <a:rPr lang="es-CO" sz="2900" dirty="0" smtClean="0">
                <a:hlinkClick r:id="rId2"/>
              </a:rPr>
              <a:t>/</a:t>
            </a:r>
            <a:endParaRPr lang="es-CO" sz="2900" dirty="0" smtClean="0"/>
          </a:p>
          <a:p>
            <a:endParaRPr lang="es-CO" dirty="0"/>
          </a:p>
        </p:txBody>
      </p:sp>
      <p:sp>
        <p:nvSpPr>
          <p:cNvPr id="8" name="7 CuadroTexto"/>
          <p:cNvSpPr txBox="1"/>
          <p:nvPr/>
        </p:nvSpPr>
        <p:spPr>
          <a:xfrm>
            <a:off x="4967132" y="3032395"/>
            <a:ext cx="3699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solidFill>
                  <a:srgbClr val="FF0000"/>
                </a:solidFill>
              </a:rPr>
              <a:t>LAS DETALLAMOS A CONTINUACION :</a:t>
            </a:r>
          </a:p>
          <a:p>
            <a:r>
              <a:rPr lang="es-CO" sz="1200" dirty="0" smtClean="0"/>
              <a:t>Encontramos </a:t>
            </a:r>
            <a:r>
              <a:rPr lang="es-CO" sz="1200" dirty="0"/>
              <a:t>los iconos de nuestras bases de datos  </a:t>
            </a:r>
            <a:r>
              <a:rPr lang="es-CO" sz="1200" dirty="0" smtClean="0"/>
              <a:t>e </a:t>
            </a:r>
            <a:r>
              <a:rPr lang="es-CO" sz="1200" dirty="0"/>
              <a:t>ingresamos a cualquier icono  y nos va </a:t>
            </a:r>
            <a:r>
              <a:rPr lang="es-CO" sz="1200" dirty="0" smtClean="0"/>
              <a:t>solicitar </a:t>
            </a:r>
            <a:r>
              <a:rPr lang="es-CO" sz="1200" dirty="0">
                <a:solidFill>
                  <a:srgbClr val="FF0000"/>
                </a:solidFill>
              </a:rPr>
              <a:t>USUARIO Y </a:t>
            </a:r>
            <a:r>
              <a:rPr lang="es-CO" sz="1200" dirty="0" smtClean="0">
                <a:solidFill>
                  <a:srgbClr val="FF0000"/>
                </a:solidFill>
              </a:rPr>
              <a:t>CONTRASEÑA </a:t>
            </a:r>
            <a:r>
              <a:rPr lang="es-CO" sz="1200" dirty="0" smtClean="0"/>
              <a:t>se digita todo en mayúscula, detallamos a continuación; </a:t>
            </a:r>
            <a:endParaRPr lang="es-CO" sz="1200" dirty="0"/>
          </a:p>
          <a:p>
            <a:endParaRPr lang="es-CO" sz="1200" dirty="0">
              <a:solidFill>
                <a:srgbClr val="FF000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38432"/>
            <a:ext cx="2448272" cy="165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32395"/>
            <a:ext cx="3152775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10 Conector recto de flecha"/>
          <p:cNvCxnSpPr/>
          <p:nvPr/>
        </p:nvCxnSpPr>
        <p:spPr>
          <a:xfrm>
            <a:off x="3895017" y="3425228"/>
            <a:ext cx="1052831" cy="885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>
            <a:off x="3895016" y="3716471"/>
            <a:ext cx="105283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019"/>
          <p:cNvGrpSpPr>
            <a:grpSpLocks/>
          </p:cNvGrpSpPr>
          <p:nvPr/>
        </p:nvGrpSpPr>
        <p:grpSpPr bwMode="auto">
          <a:xfrm>
            <a:off x="0" y="-30163"/>
            <a:ext cx="9144000" cy="6888163"/>
            <a:chOff x="0" y="-17"/>
            <a:chExt cx="5760" cy="4339"/>
          </a:xfrm>
        </p:grpSpPr>
        <p:sp>
          <p:nvSpPr>
            <p:cNvPr id="14" name="Rectangle 878"/>
            <p:cNvSpPr>
              <a:spLocks noChangeArrowheads="1"/>
            </p:cNvSpPr>
            <p:nvPr/>
          </p:nvSpPr>
          <p:spPr bwMode="auto">
            <a:xfrm>
              <a:off x="793" y="-17"/>
              <a:ext cx="4967" cy="61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CO" u="sng">
                <a:solidFill>
                  <a:prstClr val="black"/>
                </a:solidFill>
              </a:endParaRPr>
            </a:p>
          </p:txBody>
        </p:sp>
        <p:pic>
          <p:nvPicPr>
            <p:cNvPr id="15" name="Picture 879" descr="logo corocor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02"/>
              <a:ext cx="545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Line 880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17" name="Text Box 881"/>
            <p:cNvSpPr txBox="1">
              <a:spLocks noChangeArrowheads="1"/>
            </p:cNvSpPr>
            <p:nvPr/>
          </p:nvSpPr>
          <p:spPr bwMode="auto">
            <a:xfrm>
              <a:off x="0" y="4110"/>
              <a:ext cx="57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ES" sz="1600" i="1" dirty="0">
                <a:solidFill>
                  <a:srgbClr val="CC0000"/>
                </a:solidFill>
                <a:latin typeface="BernhardMod BT" pitchFamily="18" charset="0"/>
              </a:endParaRPr>
            </a:p>
          </p:txBody>
        </p:sp>
        <p:sp>
          <p:nvSpPr>
            <p:cNvPr id="18" name="Rectangle 882"/>
            <p:cNvSpPr>
              <a:spLocks noChangeArrowheads="1"/>
            </p:cNvSpPr>
            <p:nvPr/>
          </p:nvSpPr>
          <p:spPr bwMode="auto">
            <a:xfrm>
              <a:off x="703" y="73"/>
              <a:ext cx="470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/>
              <a:r>
                <a:rPr lang="es-ES" sz="2400" dirty="0">
                  <a:solidFill>
                    <a:prstClr val="black"/>
                  </a:solidFill>
                  <a:latin typeface="Arial Black" pitchFamily="34" charset="0"/>
                </a:rPr>
                <a:t>UNIVERSIDAD DE LOS LLANOS</a:t>
              </a:r>
            </a:p>
            <a:p>
              <a:pPr algn="r"/>
              <a:r>
                <a:rPr lang="es-ES" dirty="0">
                  <a:solidFill>
                    <a:prstClr val="black"/>
                  </a:solidFill>
                  <a:latin typeface="Arial Black" pitchFamily="34" charset="0"/>
                </a:rPr>
                <a:t>SISTEMA DE </a:t>
              </a:r>
              <a:r>
                <a:rPr lang="es-ES" dirty="0" smtClean="0">
                  <a:solidFill>
                    <a:prstClr val="black"/>
                  </a:solidFill>
                  <a:latin typeface="Arial Black" pitchFamily="34" charset="0"/>
                </a:rPr>
                <a:t>BIBLIOTECAS</a:t>
              </a:r>
              <a:endParaRPr lang="es-E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42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80536" y="1003375"/>
            <a:ext cx="79150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400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INGRESO A CATALOGO PUBLICO.</a:t>
            </a:r>
            <a:endParaRPr lang="es-ES" sz="4400" b="1" cap="none" spc="50" dirty="0" smtClean="0">
              <a:ln w="11430">
                <a:solidFill>
                  <a:srgbClr val="FF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1331963" y="1772816"/>
            <a:ext cx="6656784" cy="948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000" dirty="0" smtClean="0"/>
              <a:t>Puedes acceder desde el link: </a:t>
            </a:r>
          </a:p>
          <a:p>
            <a:pPr algn="ctr"/>
            <a:r>
              <a:rPr lang="es-CO" sz="2000" b="1" dirty="0" smtClean="0"/>
              <a:t>http://catalogo.unillanos.edu.co/</a:t>
            </a:r>
            <a:endParaRPr lang="es-CO" sz="2000" dirty="0"/>
          </a:p>
        </p:txBody>
      </p:sp>
      <p:sp>
        <p:nvSpPr>
          <p:cNvPr id="8" name="7 CuadroTexto"/>
          <p:cNvSpPr txBox="1"/>
          <p:nvPr/>
        </p:nvSpPr>
        <p:spPr>
          <a:xfrm>
            <a:off x="5030742" y="3140968"/>
            <a:ext cx="3699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/>
              <a:t>Encontramos </a:t>
            </a:r>
            <a:r>
              <a:rPr lang="es-CO" sz="1200" dirty="0">
                <a:solidFill>
                  <a:srgbClr val="FF0000"/>
                </a:solidFill>
              </a:rPr>
              <a:t>el link </a:t>
            </a:r>
            <a:r>
              <a:rPr lang="es-CO" sz="1200" dirty="0"/>
              <a:t>de </a:t>
            </a:r>
            <a:r>
              <a:rPr lang="es-CO" sz="1200" dirty="0" smtClean="0">
                <a:solidFill>
                  <a:srgbClr val="FF0000"/>
                </a:solidFill>
              </a:rPr>
              <a:t>Catalogo Publico </a:t>
            </a:r>
            <a:r>
              <a:rPr lang="es-CO" sz="1200" dirty="0" smtClean="0"/>
              <a:t>Ingresamos:   </a:t>
            </a:r>
          </a:p>
          <a:p>
            <a:r>
              <a:rPr lang="es-CO" sz="1200" dirty="0" smtClean="0"/>
              <a:t>Se Encuentra </a:t>
            </a:r>
            <a:r>
              <a:rPr lang="es-CO" sz="1200" dirty="0"/>
              <a:t>la ubicación del material Bibliográfico en físico con que cuenta el Sistema de Bibliotecas.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59" y="2862941"/>
            <a:ext cx="4560983" cy="323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961" y="4293096"/>
            <a:ext cx="2987824" cy="197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19"/>
          <p:cNvGrpSpPr>
            <a:grpSpLocks/>
          </p:cNvGrpSpPr>
          <p:nvPr/>
        </p:nvGrpSpPr>
        <p:grpSpPr bwMode="auto">
          <a:xfrm>
            <a:off x="0" y="-30163"/>
            <a:ext cx="9144000" cy="6888163"/>
            <a:chOff x="0" y="-17"/>
            <a:chExt cx="5760" cy="4339"/>
          </a:xfrm>
        </p:grpSpPr>
        <p:sp>
          <p:nvSpPr>
            <p:cNvPr id="12" name="Rectangle 878"/>
            <p:cNvSpPr>
              <a:spLocks noChangeArrowheads="1"/>
            </p:cNvSpPr>
            <p:nvPr/>
          </p:nvSpPr>
          <p:spPr bwMode="auto">
            <a:xfrm>
              <a:off x="793" y="-17"/>
              <a:ext cx="4967" cy="61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CO" u="sng">
                <a:solidFill>
                  <a:prstClr val="black"/>
                </a:solidFill>
              </a:endParaRPr>
            </a:p>
          </p:txBody>
        </p:sp>
        <p:pic>
          <p:nvPicPr>
            <p:cNvPr id="13" name="Picture 879" descr="logo corocor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02"/>
              <a:ext cx="545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Line 880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15" name="Text Box 881"/>
            <p:cNvSpPr txBox="1">
              <a:spLocks noChangeArrowheads="1"/>
            </p:cNvSpPr>
            <p:nvPr/>
          </p:nvSpPr>
          <p:spPr bwMode="auto">
            <a:xfrm>
              <a:off x="0" y="4110"/>
              <a:ext cx="57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ES" sz="1600" i="1" dirty="0">
                <a:solidFill>
                  <a:srgbClr val="CC0000"/>
                </a:solidFill>
                <a:latin typeface="BernhardMod BT" pitchFamily="18" charset="0"/>
              </a:endParaRPr>
            </a:p>
          </p:txBody>
        </p:sp>
        <p:sp>
          <p:nvSpPr>
            <p:cNvPr id="16" name="Rectangle 882"/>
            <p:cNvSpPr>
              <a:spLocks noChangeArrowheads="1"/>
            </p:cNvSpPr>
            <p:nvPr/>
          </p:nvSpPr>
          <p:spPr bwMode="auto">
            <a:xfrm>
              <a:off x="703" y="73"/>
              <a:ext cx="470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/>
              <a:r>
                <a:rPr lang="es-ES" sz="2400" dirty="0">
                  <a:solidFill>
                    <a:prstClr val="black"/>
                  </a:solidFill>
                  <a:latin typeface="Arial Black" pitchFamily="34" charset="0"/>
                </a:rPr>
                <a:t>UNIVERSIDAD DE LOS LLANOS</a:t>
              </a:r>
            </a:p>
            <a:p>
              <a:pPr algn="r"/>
              <a:r>
                <a:rPr lang="es-ES" dirty="0">
                  <a:solidFill>
                    <a:prstClr val="black"/>
                  </a:solidFill>
                  <a:latin typeface="Arial Black" pitchFamily="34" charset="0"/>
                </a:rPr>
                <a:t>SISTEMA DE </a:t>
              </a:r>
              <a:r>
                <a:rPr lang="es-ES" dirty="0" smtClean="0">
                  <a:solidFill>
                    <a:prstClr val="black"/>
                  </a:solidFill>
                  <a:latin typeface="Arial Black" pitchFamily="34" charset="0"/>
                </a:rPr>
                <a:t>BIBLIOTECAS</a:t>
              </a:r>
              <a:endParaRPr lang="es-E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229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525571" y="1038224"/>
            <a:ext cx="26484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VISION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801663" y="1950442"/>
            <a:ext cx="754067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endParaRPr lang="es-ES" sz="2000" dirty="0" smtClean="0">
              <a:solidFill>
                <a:prstClr val="black"/>
              </a:solidFill>
            </a:endParaRPr>
          </a:p>
          <a:p>
            <a:pPr algn="just"/>
            <a:r>
              <a:rPr lang="es-ES" sz="2000" dirty="0" smtClean="0">
                <a:solidFill>
                  <a:prstClr val="black"/>
                </a:solidFill>
              </a:rPr>
              <a:t>El </a:t>
            </a:r>
            <a:r>
              <a:rPr lang="es-ES" sz="2000" dirty="0">
                <a:solidFill>
                  <a:prstClr val="black"/>
                </a:solidFill>
              </a:rPr>
              <a:t>Sistema de Bibliotecas  de  la Universidad de   los   Llanos    será  </a:t>
            </a:r>
            <a:r>
              <a:rPr lang="es-ES" sz="2000" dirty="0" smtClean="0">
                <a:solidFill>
                  <a:prstClr val="black"/>
                </a:solidFill>
              </a:rPr>
              <a:t>RECONOCIDA   </a:t>
            </a:r>
            <a:r>
              <a:rPr lang="es-ES" sz="2000" dirty="0">
                <a:solidFill>
                  <a:prstClr val="black"/>
                </a:solidFill>
              </a:rPr>
              <a:t>a  nivel  local y regional  por el     </a:t>
            </a:r>
            <a:r>
              <a:rPr lang="es-ES" sz="2000" dirty="0" smtClean="0">
                <a:solidFill>
                  <a:prstClr val="black"/>
                </a:solidFill>
              </a:rPr>
              <a:t>LIDERAZGO    </a:t>
            </a:r>
            <a:r>
              <a:rPr lang="es-ES" sz="2000" dirty="0">
                <a:solidFill>
                  <a:prstClr val="black"/>
                </a:solidFill>
              </a:rPr>
              <a:t>en     el  ofrecimiento   de servicios  de   información  y   la   aplicación   de  tecnología   de   avanzada   para apoyar  los </a:t>
            </a:r>
            <a:r>
              <a:rPr lang="es-ES" sz="2000" dirty="0" smtClean="0">
                <a:solidFill>
                  <a:prstClr val="black"/>
                </a:solidFill>
              </a:rPr>
              <a:t>propósitos de servicio,</a:t>
            </a:r>
          </a:p>
          <a:p>
            <a:pPr algn="just"/>
            <a:r>
              <a:rPr lang="es-ES" sz="2000" dirty="0" smtClean="0">
                <a:solidFill>
                  <a:prstClr val="black"/>
                </a:solidFill>
              </a:rPr>
              <a:t>aprendizaje e </a:t>
            </a:r>
            <a:r>
              <a:rPr lang="es-ES" sz="2000" dirty="0">
                <a:solidFill>
                  <a:prstClr val="black"/>
                </a:solidFill>
              </a:rPr>
              <a:t>investigación. </a:t>
            </a:r>
            <a:r>
              <a:rPr lang="es-ES" sz="2000" dirty="0" smtClean="0">
                <a:solidFill>
                  <a:prstClr val="black"/>
                </a:solidFill>
              </a:rPr>
              <a:t>Se esforzará en  </a:t>
            </a:r>
            <a:r>
              <a:rPr lang="es-ES" sz="2000" dirty="0">
                <a:solidFill>
                  <a:prstClr val="black"/>
                </a:solidFill>
              </a:rPr>
              <a:t>ofrecer  </a:t>
            </a:r>
            <a:r>
              <a:rPr lang="es-ES" sz="2000" dirty="0" smtClean="0">
                <a:solidFill>
                  <a:prstClr val="black"/>
                </a:solidFill>
              </a:rPr>
              <a:t>información  </a:t>
            </a:r>
            <a:r>
              <a:rPr lang="es-ES" sz="2000" dirty="0">
                <a:solidFill>
                  <a:prstClr val="black"/>
                </a:solidFill>
              </a:rPr>
              <a:t>a  sus  usuarios </a:t>
            </a:r>
            <a:r>
              <a:rPr lang="es-ES" sz="2000" dirty="0" smtClean="0">
                <a:solidFill>
                  <a:prstClr val="black"/>
                </a:solidFill>
              </a:rPr>
              <a:t> En todo momento </a:t>
            </a:r>
            <a:r>
              <a:rPr lang="es-ES" sz="2000" dirty="0">
                <a:solidFill>
                  <a:prstClr val="black"/>
                </a:solidFill>
              </a:rPr>
              <a:t>y lugar.</a:t>
            </a:r>
          </a:p>
        </p:txBody>
      </p:sp>
      <p:grpSp>
        <p:nvGrpSpPr>
          <p:cNvPr id="7" name="Group 1019"/>
          <p:cNvGrpSpPr>
            <a:grpSpLocks/>
          </p:cNvGrpSpPr>
          <p:nvPr/>
        </p:nvGrpSpPr>
        <p:grpSpPr bwMode="auto">
          <a:xfrm>
            <a:off x="0" y="-30163"/>
            <a:ext cx="9144000" cy="6888163"/>
            <a:chOff x="0" y="-17"/>
            <a:chExt cx="5760" cy="4339"/>
          </a:xfrm>
        </p:grpSpPr>
        <p:sp>
          <p:nvSpPr>
            <p:cNvPr id="8" name="Rectangle 878"/>
            <p:cNvSpPr>
              <a:spLocks noChangeArrowheads="1"/>
            </p:cNvSpPr>
            <p:nvPr/>
          </p:nvSpPr>
          <p:spPr bwMode="auto">
            <a:xfrm>
              <a:off x="793" y="-17"/>
              <a:ext cx="4967" cy="61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CO" u="sng">
                <a:solidFill>
                  <a:prstClr val="black"/>
                </a:solidFill>
              </a:endParaRPr>
            </a:p>
          </p:txBody>
        </p:sp>
        <p:pic>
          <p:nvPicPr>
            <p:cNvPr id="9" name="Picture 879" descr="logo corocor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02"/>
              <a:ext cx="545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Line 880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11" name="Text Box 881"/>
            <p:cNvSpPr txBox="1">
              <a:spLocks noChangeArrowheads="1"/>
            </p:cNvSpPr>
            <p:nvPr/>
          </p:nvSpPr>
          <p:spPr bwMode="auto">
            <a:xfrm>
              <a:off x="0" y="4110"/>
              <a:ext cx="57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ES" sz="1600" i="1" dirty="0">
                <a:solidFill>
                  <a:srgbClr val="CC0000"/>
                </a:solidFill>
                <a:latin typeface="BernhardMod BT" pitchFamily="18" charset="0"/>
              </a:endParaRPr>
            </a:p>
          </p:txBody>
        </p:sp>
        <p:sp>
          <p:nvSpPr>
            <p:cNvPr id="12" name="Rectangle 882"/>
            <p:cNvSpPr>
              <a:spLocks noChangeArrowheads="1"/>
            </p:cNvSpPr>
            <p:nvPr/>
          </p:nvSpPr>
          <p:spPr bwMode="auto">
            <a:xfrm>
              <a:off x="703" y="73"/>
              <a:ext cx="470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/>
              <a:r>
                <a:rPr lang="es-ES" sz="2400" dirty="0">
                  <a:solidFill>
                    <a:prstClr val="black"/>
                  </a:solidFill>
                  <a:latin typeface="Arial Black" pitchFamily="34" charset="0"/>
                </a:rPr>
                <a:t>UNIVERSIDAD DE LOS LLANOS</a:t>
              </a:r>
            </a:p>
            <a:p>
              <a:pPr algn="r"/>
              <a:r>
                <a:rPr lang="es-ES" dirty="0">
                  <a:solidFill>
                    <a:prstClr val="black"/>
                  </a:solidFill>
                  <a:latin typeface="Arial Black" pitchFamily="34" charset="0"/>
                </a:rPr>
                <a:t>SISTEMA DE </a:t>
              </a:r>
              <a:r>
                <a:rPr lang="es-ES" dirty="0" smtClean="0">
                  <a:solidFill>
                    <a:prstClr val="black"/>
                  </a:solidFill>
                  <a:latin typeface="Arial Black" pitchFamily="34" charset="0"/>
                </a:rPr>
                <a:t>BIBLIOTECAS</a:t>
              </a:r>
              <a:endParaRPr lang="es-E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99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206897" y="1117774"/>
            <a:ext cx="69469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400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INGRESO A BASES DE DATOS</a:t>
            </a:r>
            <a:endParaRPr lang="es-ES" sz="4400" b="1" cap="none" spc="50" dirty="0" smtClean="0">
              <a:ln w="11430">
                <a:solidFill>
                  <a:srgbClr val="FF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2 Subtítulo"/>
          <p:cNvSpPr txBox="1">
            <a:spLocks/>
          </p:cNvSpPr>
          <p:nvPr/>
        </p:nvSpPr>
        <p:spPr>
          <a:xfrm>
            <a:off x="1325745" y="1887215"/>
            <a:ext cx="6656784" cy="948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000" dirty="0" smtClean="0"/>
              <a:t>Puedes acceder desde el link: </a:t>
            </a:r>
          </a:p>
          <a:p>
            <a:pPr algn="ctr"/>
            <a:r>
              <a:rPr lang="es-CO" sz="2000" dirty="0" smtClean="0"/>
              <a:t>http://catalogo.unillanos.edu.co/</a:t>
            </a:r>
            <a:endParaRPr lang="es-CO" sz="2000" dirty="0"/>
          </a:p>
        </p:txBody>
      </p:sp>
      <p:sp>
        <p:nvSpPr>
          <p:cNvPr id="9" name="8 CuadroTexto"/>
          <p:cNvSpPr txBox="1"/>
          <p:nvPr/>
        </p:nvSpPr>
        <p:spPr>
          <a:xfrm>
            <a:off x="5026688" y="3389094"/>
            <a:ext cx="3699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/>
              <a:t>Encontramos </a:t>
            </a:r>
            <a:r>
              <a:rPr lang="es-CO" sz="1200" dirty="0">
                <a:solidFill>
                  <a:srgbClr val="FF0000"/>
                </a:solidFill>
              </a:rPr>
              <a:t>el link </a:t>
            </a:r>
            <a:r>
              <a:rPr lang="es-CO" sz="1200" dirty="0"/>
              <a:t>de </a:t>
            </a:r>
            <a:r>
              <a:rPr lang="es-CO" sz="1200" dirty="0" smtClean="0">
                <a:solidFill>
                  <a:srgbClr val="FF0000"/>
                </a:solidFill>
              </a:rPr>
              <a:t>Catalogo Publico </a:t>
            </a:r>
            <a:r>
              <a:rPr lang="es-CO" sz="1200" dirty="0" smtClean="0"/>
              <a:t>Ingresamos:   </a:t>
            </a:r>
          </a:p>
          <a:p>
            <a:r>
              <a:rPr lang="es-CO" sz="1200" dirty="0" smtClean="0"/>
              <a:t>Se Encuentra </a:t>
            </a:r>
            <a:r>
              <a:rPr lang="es-CO" sz="1200" dirty="0"/>
              <a:t>la ubicación del material Bibliográfico en físico con que cuenta el Sistema de Bibliotecas.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4703160" cy="310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19"/>
          <p:cNvGrpSpPr>
            <a:grpSpLocks/>
          </p:cNvGrpSpPr>
          <p:nvPr/>
        </p:nvGrpSpPr>
        <p:grpSpPr bwMode="auto">
          <a:xfrm>
            <a:off x="0" y="-30163"/>
            <a:ext cx="9144000" cy="6888163"/>
            <a:chOff x="0" y="-17"/>
            <a:chExt cx="5760" cy="4339"/>
          </a:xfrm>
        </p:grpSpPr>
        <p:sp>
          <p:nvSpPr>
            <p:cNvPr id="12" name="Rectangle 878"/>
            <p:cNvSpPr>
              <a:spLocks noChangeArrowheads="1"/>
            </p:cNvSpPr>
            <p:nvPr/>
          </p:nvSpPr>
          <p:spPr bwMode="auto">
            <a:xfrm>
              <a:off x="793" y="-17"/>
              <a:ext cx="4967" cy="61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CO" u="sng">
                <a:solidFill>
                  <a:prstClr val="black"/>
                </a:solidFill>
              </a:endParaRPr>
            </a:p>
          </p:txBody>
        </p:sp>
        <p:pic>
          <p:nvPicPr>
            <p:cNvPr id="13" name="Picture 879" descr="logo corocor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02"/>
              <a:ext cx="545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Line 880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15" name="Text Box 881"/>
            <p:cNvSpPr txBox="1">
              <a:spLocks noChangeArrowheads="1"/>
            </p:cNvSpPr>
            <p:nvPr/>
          </p:nvSpPr>
          <p:spPr bwMode="auto">
            <a:xfrm>
              <a:off x="0" y="4110"/>
              <a:ext cx="57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ES" sz="1600" i="1" dirty="0">
                <a:solidFill>
                  <a:srgbClr val="CC0000"/>
                </a:solidFill>
                <a:latin typeface="BernhardMod BT" pitchFamily="18" charset="0"/>
              </a:endParaRPr>
            </a:p>
          </p:txBody>
        </p:sp>
        <p:sp>
          <p:nvSpPr>
            <p:cNvPr id="16" name="Rectangle 882"/>
            <p:cNvSpPr>
              <a:spLocks noChangeArrowheads="1"/>
            </p:cNvSpPr>
            <p:nvPr/>
          </p:nvSpPr>
          <p:spPr bwMode="auto">
            <a:xfrm>
              <a:off x="703" y="73"/>
              <a:ext cx="470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/>
              <a:r>
                <a:rPr lang="es-ES" sz="2400" dirty="0">
                  <a:solidFill>
                    <a:prstClr val="black"/>
                  </a:solidFill>
                  <a:latin typeface="Arial Black" pitchFamily="34" charset="0"/>
                </a:rPr>
                <a:t>UNIVERSIDAD DE LOS LLANOS</a:t>
              </a:r>
            </a:p>
            <a:p>
              <a:pPr algn="r"/>
              <a:r>
                <a:rPr lang="es-ES" dirty="0">
                  <a:solidFill>
                    <a:prstClr val="black"/>
                  </a:solidFill>
                  <a:latin typeface="Arial Black" pitchFamily="34" charset="0"/>
                </a:rPr>
                <a:t>SISTEMA DE </a:t>
              </a:r>
              <a:r>
                <a:rPr lang="es-ES" dirty="0" smtClean="0">
                  <a:solidFill>
                    <a:prstClr val="black"/>
                  </a:solidFill>
                  <a:latin typeface="Arial Black" pitchFamily="34" charset="0"/>
                </a:rPr>
                <a:t>BIBLIOTECAS</a:t>
              </a:r>
              <a:endParaRPr lang="es-E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007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054402" y="1102097"/>
            <a:ext cx="52518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400" b="1" cap="none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Nuevo Sistema </a:t>
            </a:r>
            <a:r>
              <a:rPr lang="es-ES" sz="4400" b="1" cap="none" spc="50" dirty="0" err="1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Koha</a:t>
            </a:r>
            <a:r>
              <a:rPr lang="es-ES" sz="4400" b="1" cap="none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1371600" y="1772816"/>
            <a:ext cx="6656784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 sz="2000" dirty="0" smtClean="0"/>
          </a:p>
          <a:p>
            <a:pPr algn="ctr"/>
            <a:r>
              <a:rPr lang="es-CO" sz="2000" dirty="0" smtClean="0"/>
              <a:t>Puedes acceder desde el link: </a:t>
            </a:r>
            <a:r>
              <a:rPr lang="es-CO" sz="2000" b="1" dirty="0" smtClean="0">
                <a:hlinkClick r:id="rId2"/>
              </a:rPr>
              <a:t>http://catalogo.unillanos.edu.co/</a:t>
            </a:r>
            <a:endParaRPr lang="es-CO" sz="2000" b="1" dirty="0" smtClean="0"/>
          </a:p>
          <a:p>
            <a:endParaRPr lang="es-CO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77229"/>
            <a:ext cx="304513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7 Conector recto de flecha"/>
          <p:cNvCxnSpPr/>
          <p:nvPr/>
        </p:nvCxnSpPr>
        <p:spPr>
          <a:xfrm>
            <a:off x="4159932" y="3861048"/>
            <a:ext cx="108012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5478490" y="3573016"/>
            <a:ext cx="2502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/>
              <a:t>Encuentra la ubicación del material Bibliográfico en físico con que cuenta el Sistema de Bibliotecas.</a:t>
            </a:r>
            <a:endParaRPr lang="es-CO" sz="1200" dirty="0"/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4263853" y="4581128"/>
            <a:ext cx="108012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>
            <a:off x="4261850" y="4725401"/>
            <a:ext cx="1080120" cy="3927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5467919" y="427471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/>
              <a:t>El usuario es tu correo Institucional antes del @ ejemplo: </a:t>
            </a:r>
            <a:r>
              <a:rPr lang="es-CO" sz="1200" b="1" dirty="0" smtClean="0">
                <a:solidFill>
                  <a:srgbClr val="FF0000"/>
                </a:solidFill>
              </a:rPr>
              <a:t>maria.lopez</a:t>
            </a:r>
            <a:r>
              <a:rPr lang="es-CO" sz="1200" dirty="0" smtClean="0"/>
              <a:t>@unillanos.edu.co</a:t>
            </a:r>
            <a:endParaRPr lang="es-CO" sz="12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478490" y="4921045"/>
            <a:ext cx="2303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/>
              <a:t>La contraseña es el numero de tu documento de identidad.</a:t>
            </a:r>
            <a:endParaRPr lang="es-CO" sz="1200" dirty="0"/>
          </a:p>
        </p:txBody>
      </p:sp>
      <p:grpSp>
        <p:nvGrpSpPr>
          <p:cNvPr id="15" name="Group 1019"/>
          <p:cNvGrpSpPr>
            <a:grpSpLocks/>
          </p:cNvGrpSpPr>
          <p:nvPr/>
        </p:nvGrpSpPr>
        <p:grpSpPr bwMode="auto">
          <a:xfrm>
            <a:off x="0" y="-30163"/>
            <a:ext cx="9144000" cy="6888163"/>
            <a:chOff x="0" y="-17"/>
            <a:chExt cx="5760" cy="4339"/>
          </a:xfrm>
        </p:grpSpPr>
        <p:sp>
          <p:nvSpPr>
            <p:cNvPr id="16" name="Rectangle 878"/>
            <p:cNvSpPr>
              <a:spLocks noChangeArrowheads="1"/>
            </p:cNvSpPr>
            <p:nvPr/>
          </p:nvSpPr>
          <p:spPr bwMode="auto">
            <a:xfrm>
              <a:off x="793" y="-17"/>
              <a:ext cx="4967" cy="61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CO" u="sng">
                <a:solidFill>
                  <a:prstClr val="black"/>
                </a:solidFill>
              </a:endParaRPr>
            </a:p>
          </p:txBody>
        </p:sp>
        <p:pic>
          <p:nvPicPr>
            <p:cNvPr id="17" name="Picture 879" descr="logo corocor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02"/>
              <a:ext cx="545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Line 880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19" name="Text Box 881"/>
            <p:cNvSpPr txBox="1">
              <a:spLocks noChangeArrowheads="1"/>
            </p:cNvSpPr>
            <p:nvPr/>
          </p:nvSpPr>
          <p:spPr bwMode="auto">
            <a:xfrm>
              <a:off x="0" y="4110"/>
              <a:ext cx="57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ES" sz="1600" i="1" dirty="0">
                <a:solidFill>
                  <a:srgbClr val="CC0000"/>
                </a:solidFill>
                <a:latin typeface="BernhardMod BT" pitchFamily="18" charset="0"/>
              </a:endParaRPr>
            </a:p>
          </p:txBody>
        </p:sp>
        <p:sp>
          <p:nvSpPr>
            <p:cNvPr id="20" name="Rectangle 882"/>
            <p:cNvSpPr>
              <a:spLocks noChangeArrowheads="1"/>
            </p:cNvSpPr>
            <p:nvPr/>
          </p:nvSpPr>
          <p:spPr bwMode="auto">
            <a:xfrm>
              <a:off x="703" y="73"/>
              <a:ext cx="470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/>
              <a:r>
                <a:rPr lang="es-ES" sz="2400" dirty="0">
                  <a:solidFill>
                    <a:prstClr val="black"/>
                  </a:solidFill>
                  <a:latin typeface="Arial Black" pitchFamily="34" charset="0"/>
                </a:rPr>
                <a:t>UNIVERSIDAD DE LOS LLANOS</a:t>
              </a:r>
            </a:p>
            <a:p>
              <a:pPr algn="r"/>
              <a:r>
                <a:rPr lang="es-ES" dirty="0">
                  <a:solidFill>
                    <a:prstClr val="black"/>
                  </a:solidFill>
                  <a:latin typeface="Arial Black" pitchFamily="34" charset="0"/>
                </a:rPr>
                <a:t>SISTEMA DE </a:t>
              </a:r>
              <a:r>
                <a:rPr lang="es-ES" dirty="0" smtClean="0">
                  <a:solidFill>
                    <a:prstClr val="black"/>
                  </a:solidFill>
                  <a:latin typeface="Arial Black" pitchFamily="34" charset="0"/>
                </a:rPr>
                <a:t>BIBLIOTECAS</a:t>
              </a:r>
              <a:endParaRPr lang="es-E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25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286" y="0"/>
            <a:ext cx="9292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680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907704" y="2924944"/>
            <a:ext cx="5598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COLECCIONES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3313460" y="2025390"/>
            <a:ext cx="2376264" cy="52638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Clr>
                <a:srgbClr val="FF3300"/>
              </a:buClr>
              <a:buFont typeface="Wingdings" pitchFamily="2" charset="2"/>
              <a:buChar char="Ø"/>
            </a:pPr>
            <a:r>
              <a:rPr lang="es-ES_tradnl" sz="1400" b="1" dirty="0">
                <a:solidFill>
                  <a:prstClr val="black"/>
                </a:solidFill>
              </a:rPr>
              <a:t>Publicaciones Periódicas (793 Títulos)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250825" y="1762200"/>
            <a:ext cx="2376264" cy="52638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Clr>
                <a:srgbClr val="FF3300"/>
              </a:buClr>
              <a:buFont typeface="Wingdings" pitchFamily="2" charset="2"/>
              <a:buChar char="Ø"/>
            </a:pPr>
            <a:r>
              <a:rPr lang="es-ES_tradnl" b="1" dirty="0">
                <a:solidFill>
                  <a:prstClr val="black"/>
                </a:solidFill>
              </a:rPr>
              <a:t>Referencia      (</a:t>
            </a:r>
            <a:r>
              <a:rPr lang="es-ES" b="1" dirty="0">
                <a:solidFill>
                  <a:prstClr val="black"/>
                </a:solidFill>
              </a:rPr>
              <a:t>3.153</a:t>
            </a:r>
            <a:r>
              <a:rPr lang="es-ES_tradnl" b="1" dirty="0">
                <a:solidFill>
                  <a:prstClr val="black"/>
                </a:solidFill>
              </a:rPr>
              <a:t> Volúmenes)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3313460" y="1027112"/>
            <a:ext cx="2376264" cy="52638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Clr>
                <a:srgbClr val="FF3300"/>
              </a:buClr>
              <a:buFont typeface="Wingdings" pitchFamily="2" charset="2"/>
              <a:buChar char="Ø"/>
            </a:pPr>
            <a:r>
              <a:rPr lang="es-ES_tradnl" sz="1600" b="1" dirty="0">
                <a:solidFill>
                  <a:prstClr val="black"/>
                </a:solidFill>
              </a:rPr>
              <a:t>General            (</a:t>
            </a:r>
            <a:r>
              <a:rPr lang="es-ES" sz="1600" b="1" dirty="0">
                <a:solidFill>
                  <a:prstClr val="black"/>
                </a:solidFill>
              </a:rPr>
              <a:t>67.998 Volúmenes.</a:t>
            </a:r>
            <a:r>
              <a:rPr lang="es-ES_tradnl" sz="1600" b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6660232" y="2924944"/>
            <a:ext cx="2376264" cy="52638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Clr>
                <a:srgbClr val="FF3300"/>
              </a:buClr>
              <a:buFont typeface="Wingdings" pitchFamily="2" charset="2"/>
              <a:buChar char="Ø"/>
            </a:pPr>
            <a:r>
              <a:rPr lang="es-ES_tradnl" b="1" dirty="0">
                <a:solidFill>
                  <a:prstClr val="black"/>
                </a:solidFill>
              </a:rPr>
              <a:t>Trabajo de grado               (</a:t>
            </a:r>
            <a:r>
              <a:rPr lang="es-ES" b="1" dirty="0">
                <a:solidFill>
                  <a:prstClr val="black"/>
                </a:solidFill>
              </a:rPr>
              <a:t>18.021 </a:t>
            </a:r>
            <a:r>
              <a:rPr lang="es-CO" b="1" dirty="0">
                <a:solidFill>
                  <a:prstClr val="black"/>
                </a:solidFill>
              </a:rPr>
              <a:t>Títulos</a:t>
            </a:r>
            <a:r>
              <a:rPr lang="es-ES_tradnl" b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250825" y="2984919"/>
            <a:ext cx="2376264" cy="52638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Clr>
                <a:srgbClr val="FF3300"/>
              </a:buClr>
              <a:buFont typeface="Wingdings" pitchFamily="2" charset="2"/>
              <a:buChar char="Ø"/>
            </a:pPr>
            <a:r>
              <a:rPr lang="es-ES_tradnl" sz="1400" b="1" dirty="0">
                <a:solidFill>
                  <a:prstClr val="black"/>
                </a:solidFill>
              </a:rPr>
              <a:t>Colección de Folletos            (</a:t>
            </a:r>
            <a:r>
              <a:rPr lang="es-ES" sz="1400" b="1" dirty="0">
                <a:solidFill>
                  <a:prstClr val="black"/>
                </a:solidFill>
              </a:rPr>
              <a:t>4.036 Folletos</a:t>
            </a:r>
            <a:r>
              <a:rPr lang="es-ES_tradnl" sz="1400" b="1" dirty="0"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827584" y="3863565"/>
            <a:ext cx="2664693" cy="52638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Clr>
                <a:srgbClr val="FF3300"/>
              </a:buClr>
              <a:buFont typeface="Wingdings" pitchFamily="2" charset="2"/>
              <a:buChar char="Ø"/>
            </a:pPr>
            <a:r>
              <a:rPr lang="es-ES_tradnl" sz="1400" b="1" dirty="0">
                <a:solidFill>
                  <a:prstClr val="black"/>
                </a:solidFill>
              </a:rPr>
              <a:t>Colección de la Orinoquia (985 Documentos)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618678" y="5236330"/>
            <a:ext cx="2376264" cy="78495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Clr>
                <a:srgbClr val="FF3300"/>
              </a:buClr>
            </a:pPr>
            <a:r>
              <a:rPr lang="es-ES_tradnl" sz="1400" b="1" dirty="0" smtClean="0">
                <a:solidFill>
                  <a:prstClr val="black"/>
                </a:solidFill>
              </a:rPr>
              <a:t>Colecciones </a:t>
            </a:r>
            <a:r>
              <a:rPr lang="es-ES_tradnl" sz="1400" b="1" dirty="0">
                <a:solidFill>
                  <a:prstClr val="black"/>
                </a:solidFill>
              </a:rPr>
              <a:t>de Medios Electrónicos y Digitales (6.433 </a:t>
            </a:r>
            <a:r>
              <a:rPr lang="es-ES_tradnl" sz="1400" b="1" dirty="0" smtClean="0">
                <a:solidFill>
                  <a:prstClr val="black"/>
                </a:solidFill>
              </a:rPr>
              <a:t>CDs)</a:t>
            </a:r>
            <a:endParaRPr lang="es-CO" sz="1400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3492277" y="4709949"/>
            <a:ext cx="2376264" cy="78957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Clr>
                <a:srgbClr val="FF3300"/>
              </a:buClr>
              <a:buFont typeface="Wingdings" pitchFamily="2" charset="2"/>
              <a:buChar char="Ø"/>
            </a:pPr>
            <a:r>
              <a:rPr lang="es-ES_tradnl" sz="1400" b="1" dirty="0">
                <a:solidFill>
                  <a:prstClr val="black"/>
                </a:solidFill>
              </a:rPr>
              <a:t>Colecciones especiales (Videos, DVD, CD) (717 cintas)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5580112" y="3933056"/>
            <a:ext cx="2376264" cy="52638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Clr>
                <a:srgbClr val="FF3300"/>
              </a:buClr>
              <a:buFont typeface="Wingdings" pitchFamily="2" charset="2"/>
              <a:buChar char="Ø"/>
            </a:pPr>
            <a:r>
              <a:rPr lang="es-ES_tradnl" sz="1400" b="1" dirty="0">
                <a:solidFill>
                  <a:prstClr val="black"/>
                </a:solidFill>
              </a:rPr>
              <a:t>Colección de Hemeroteca (919 Títulos)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6444208" y="5301208"/>
            <a:ext cx="2376264" cy="52638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Clr>
                <a:srgbClr val="FF3300"/>
              </a:buClr>
              <a:buFont typeface="Wingdings" pitchFamily="2" charset="2"/>
              <a:buChar char="Ø"/>
            </a:pPr>
            <a:r>
              <a:rPr lang="es-ES_tradnl" sz="1400" b="1" dirty="0">
                <a:solidFill>
                  <a:prstClr val="black"/>
                </a:solidFill>
              </a:rPr>
              <a:t>Colección de Literatura (837 Títulos)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6660232" y="1762200"/>
            <a:ext cx="2376264" cy="52638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Clr>
                <a:srgbClr val="FF3300"/>
              </a:buClr>
              <a:buFont typeface="Wingdings" pitchFamily="2" charset="2"/>
              <a:buChar char="Ø"/>
            </a:pPr>
            <a:r>
              <a:rPr lang="es-ES_tradnl" b="1" dirty="0">
                <a:solidFill>
                  <a:prstClr val="black"/>
                </a:solidFill>
              </a:rPr>
              <a:t>Reserva          (940 Volúmenes)</a:t>
            </a:r>
          </a:p>
        </p:txBody>
      </p:sp>
      <p:grpSp>
        <p:nvGrpSpPr>
          <p:cNvPr id="17" name="Group 1019"/>
          <p:cNvGrpSpPr>
            <a:grpSpLocks/>
          </p:cNvGrpSpPr>
          <p:nvPr/>
        </p:nvGrpSpPr>
        <p:grpSpPr bwMode="auto">
          <a:xfrm>
            <a:off x="0" y="-30163"/>
            <a:ext cx="9144000" cy="6888163"/>
            <a:chOff x="0" y="-17"/>
            <a:chExt cx="5760" cy="4339"/>
          </a:xfrm>
        </p:grpSpPr>
        <p:sp>
          <p:nvSpPr>
            <p:cNvPr id="18" name="Rectangle 878"/>
            <p:cNvSpPr>
              <a:spLocks noChangeArrowheads="1"/>
            </p:cNvSpPr>
            <p:nvPr/>
          </p:nvSpPr>
          <p:spPr bwMode="auto">
            <a:xfrm>
              <a:off x="793" y="-17"/>
              <a:ext cx="4967" cy="61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CO" u="sng">
                <a:solidFill>
                  <a:prstClr val="black"/>
                </a:solidFill>
              </a:endParaRPr>
            </a:p>
          </p:txBody>
        </p:sp>
        <p:pic>
          <p:nvPicPr>
            <p:cNvPr id="19" name="Picture 879" descr="logo corocor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02"/>
              <a:ext cx="545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Line 880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21" name="Text Box 881"/>
            <p:cNvSpPr txBox="1">
              <a:spLocks noChangeArrowheads="1"/>
            </p:cNvSpPr>
            <p:nvPr/>
          </p:nvSpPr>
          <p:spPr bwMode="auto">
            <a:xfrm>
              <a:off x="0" y="4110"/>
              <a:ext cx="57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ES" sz="1600" i="1" dirty="0">
                <a:solidFill>
                  <a:srgbClr val="CC0000"/>
                </a:solidFill>
                <a:latin typeface="BernhardMod BT" pitchFamily="18" charset="0"/>
              </a:endParaRPr>
            </a:p>
          </p:txBody>
        </p:sp>
        <p:sp>
          <p:nvSpPr>
            <p:cNvPr id="22" name="Rectangle 882"/>
            <p:cNvSpPr>
              <a:spLocks noChangeArrowheads="1"/>
            </p:cNvSpPr>
            <p:nvPr/>
          </p:nvSpPr>
          <p:spPr bwMode="auto">
            <a:xfrm>
              <a:off x="703" y="73"/>
              <a:ext cx="470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/>
              <a:r>
                <a:rPr lang="es-ES" sz="2400" dirty="0">
                  <a:solidFill>
                    <a:prstClr val="black"/>
                  </a:solidFill>
                  <a:latin typeface="Arial Black" pitchFamily="34" charset="0"/>
                </a:rPr>
                <a:t>UNIVERSIDAD DE LOS LLANOS</a:t>
              </a:r>
            </a:p>
            <a:p>
              <a:pPr algn="r"/>
              <a:r>
                <a:rPr lang="es-ES" dirty="0">
                  <a:solidFill>
                    <a:prstClr val="black"/>
                  </a:solidFill>
                  <a:latin typeface="Arial Black" pitchFamily="34" charset="0"/>
                </a:rPr>
                <a:t>SISTEMA DE </a:t>
              </a:r>
              <a:r>
                <a:rPr lang="es-ES" dirty="0" smtClean="0">
                  <a:solidFill>
                    <a:prstClr val="black"/>
                  </a:solidFill>
                  <a:latin typeface="Arial Black" pitchFamily="34" charset="0"/>
                </a:rPr>
                <a:t>BIBLIOTECAS</a:t>
              </a:r>
              <a:endParaRPr lang="es-E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991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646854" y="3074976"/>
            <a:ext cx="4405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CO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BASES DE DATOS</a:t>
            </a:r>
            <a:endParaRPr lang="es-CO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CO" sz="3200" b="1" dirty="0">
              <a:solidFill>
                <a:srgbClr val="FF0000"/>
              </a:solidFill>
            </a:endParaRPr>
          </a:p>
        </p:txBody>
      </p:sp>
      <p:sp>
        <p:nvSpPr>
          <p:cNvPr id="3" name="AutoShape 2" descr="Resultado de imagen para ebs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799" y="1087490"/>
            <a:ext cx="1456942" cy="1454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1019"/>
          <p:cNvGrpSpPr>
            <a:grpSpLocks/>
          </p:cNvGrpSpPr>
          <p:nvPr/>
        </p:nvGrpSpPr>
        <p:grpSpPr bwMode="auto">
          <a:xfrm>
            <a:off x="0" y="-30163"/>
            <a:ext cx="9144000" cy="6888163"/>
            <a:chOff x="0" y="-17"/>
            <a:chExt cx="5760" cy="4339"/>
          </a:xfrm>
        </p:grpSpPr>
        <p:sp>
          <p:nvSpPr>
            <p:cNvPr id="6" name="Rectangle 878"/>
            <p:cNvSpPr>
              <a:spLocks noChangeArrowheads="1"/>
            </p:cNvSpPr>
            <p:nvPr/>
          </p:nvSpPr>
          <p:spPr bwMode="auto">
            <a:xfrm>
              <a:off x="793" y="-17"/>
              <a:ext cx="4967" cy="61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CO" u="sng">
                <a:solidFill>
                  <a:prstClr val="black"/>
                </a:solidFill>
              </a:endParaRPr>
            </a:p>
          </p:txBody>
        </p:sp>
        <p:pic>
          <p:nvPicPr>
            <p:cNvPr id="7" name="Picture 879" descr="logo corocor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02"/>
              <a:ext cx="545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880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9" name="Text Box 881"/>
            <p:cNvSpPr txBox="1">
              <a:spLocks noChangeArrowheads="1"/>
            </p:cNvSpPr>
            <p:nvPr/>
          </p:nvSpPr>
          <p:spPr bwMode="auto">
            <a:xfrm>
              <a:off x="0" y="4110"/>
              <a:ext cx="57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ES" sz="1600" i="1" dirty="0">
                <a:solidFill>
                  <a:srgbClr val="CC0000"/>
                </a:solidFill>
                <a:latin typeface="BernhardMod BT" pitchFamily="18" charset="0"/>
              </a:endParaRPr>
            </a:p>
          </p:txBody>
        </p:sp>
        <p:sp>
          <p:nvSpPr>
            <p:cNvPr id="10" name="Rectangle 882"/>
            <p:cNvSpPr>
              <a:spLocks noChangeArrowheads="1"/>
            </p:cNvSpPr>
            <p:nvPr/>
          </p:nvSpPr>
          <p:spPr bwMode="auto">
            <a:xfrm>
              <a:off x="703" y="73"/>
              <a:ext cx="470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/>
              <a:r>
                <a:rPr lang="es-ES" sz="2400" dirty="0">
                  <a:solidFill>
                    <a:prstClr val="black"/>
                  </a:solidFill>
                  <a:latin typeface="Arial Black" pitchFamily="34" charset="0"/>
                </a:rPr>
                <a:t>UNIVERSIDAD DE LOS LLANOS</a:t>
              </a:r>
            </a:p>
            <a:p>
              <a:pPr algn="r"/>
              <a:r>
                <a:rPr lang="es-ES" dirty="0">
                  <a:solidFill>
                    <a:prstClr val="black"/>
                  </a:solidFill>
                  <a:latin typeface="Arial Black" pitchFamily="34" charset="0"/>
                </a:rPr>
                <a:t>SISTEMA DE </a:t>
              </a:r>
              <a:r>
                <a:rPr lang="es-ES" dirty="0" smtClean="0">
                  <a:solidFill>
                    <a:prstClr val="black"/>
                  </a:solidFill>
                  <a:latin typeface="Arial Black" pitchFamily="34" charset="0"/>
                </a:rPr>
                <a:t>BIBLIOTECAS</a:t>
              </a:r>
              <a:endParaRPr lang="es-ES" dirty="0">
                <a:solidFill>
                  <a:prstClr val="black"/>
                </a:solidFill>
              </a:endParaRPr>
            </a:p>
          </p:txBody>
        </p:sp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56992"/>
            <a:ext cx="2119224" cy="80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04864"/>
            <a:ext cx="156708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88" y="1447123"/>
            <a:ext cx="20288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25144"/>
            <a:ext cx="22574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711" y="5058518"/>
            <a:ext cx="280987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34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55776" y="2897806"/>
            <a:ext cx="44059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CO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LIBROS ELECTRÓNICOS</a:t>
            </a:r>
            <a:endParaRPr lang="es-CO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O" sz="3200" b="1" dirty="0" smtClean="0">
                <a:solidFill>
                  <a:srgbClr val="FF0000"/>
                </a:solidFill>
              </a:rPr>
              <a:t>(220.000)</a:t>
            </a:r>
            <a:endParaRPr lang="es-CO" sz="3200" b="1" dirty="0">
              <a:solidFill>
                <a:srgbClr val="FF0000"/>
              </a:solidFill>
            </a:endParaRPr>
          </a:p>
        </p:txBody>
      </p:sp>
      <p:sp>
        <p:nvSpPr>
          <p:cNvPr id="3" name="AutoShape 2" descr="Resultado de imagen para ebs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pSp>
        <p:nvGrpSpPr>
          <p:cNvPr id="5" name="Group 1019"/>
          <p:cNvGrpSpPr>
            <a:grpSpLocks/>
          </p:cNvGrpSpPr>
          <p:nvPr/>
        </p:nvGrpSpPr>
        <p:grpSpPr bwMode="auto">
          <a:xfrm>
            <a:off x="0" y="-30163"/>
            <a:ext cx="9144000" cy="6888163"/>
            <a:chOff x="0" y="-17"/>
            <a:chExt cx="5760" cy="4339"/>
          </a:xfrm>
        </p:grpSpPr>
        <p:sp>
          <p:nvSpPr>
            <p:cNvPr id="6" name="Rectangle 878"/>
            <p:cNvSpPr>
              <a:spLocks noChangeArrowheads="1"/>
            </p:cNvSpPr>
            <p:nvPr/>
          </p:nvSpPr>
          <p:spPr bwMode="auto">
            <a:xfrm>
              <a:off x="793" y="-17"/>
              <a:ext cx="4967" cy="61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CO" u="sng">
                <a:solidFill>
                  <a:prstClr val="black"/>
                </a:solidFill>
              </a:endParaRPr>
            </a:p>
          </p:txBody>
        </p:sp>
        <p:pic>
          <p:nvPicPr>
            <p:cNvPr id="7" name="Picture 879" descr="logo corocor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02"/>
              <a:ext cx="545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880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9" name="Text Box 881"/>
            <p:cNvSpPr txBox="1">
              <a:spLocks noChangeArrowheads="1"/>
            </p:cNvSpPr>
            <p:nvPr/>
          </p:nvSpPr>
          <p:spPr bwMode="auto">
            <a:xfrm>
              <a:off x="0" y="4110"/>
              <a:ext cx="57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ES" sz="1600" i="1" dirty="0">
                <a:solidFill>
                  <a:srgbClr val="CC0000"/>
                </a:solidFill>
                <a:latin typeface="BernhardMod BT" pitchFamily="18" charset="0"/>
              </a:endParaRPr>
            </a:p>
          </p:txBody>
        </p:sp>
        <p:sp>
          <p:nvSpPr>
            <p:cNvPr id="10" name="Rectangle 882"/>
            <p:cNvSpPr>
              <a:spLocks noChangeArrowheads="1"/>
            </p:cNvSpPr>
            <p:nvPr/>
          </p:nvSpPr>
          <p:spPr bwMode="auto">
            <a:xfrm>
              <a:off x="703" y="73"/>
              <a:ext cx="470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/>
              <a:r>
                <a:rPr lang="es-ES" sz="2400" dirty="0">
                  <a:solidFill>
                    <a:prstClr val="black"/>
                  </a:solidFill>
                  <a:latin typeface="Arial Black" pitchFamily="34" charset="0"/>
                </a:rPr>
                <a:t>UNIVERSIDAD DE LOS LLANOS</a:t>
              </a:r>
            </a:p>
            <a:p>
              <a:pPr algn="r"/>
              <a:r>
                <a:rPr lang="es-ES" dirty="0">
                  <a:solidFill>
                    <a:prstClr val="black"/>
                  </a:solidFill>
                  <a:latin typeface="Arial Black" pitchFamily="34" charset="0"/>
                </a:rPr>
                <a:t>SISTEMA DE </a:t>
              </a:r>
              <a:r>
                <a:rPr lang="es-ES" dirty="0" smtClean="0">
                  <a:solidFill>
                    <a:prstClr val="black"/>
                  </a:solidFill>
                  <a:latin typeface="Arial Black" pitchFamily="34" charset="0"/>
                </a:rPr>
                <a:t>BIBLIOTECAS</a:t>
              </a:r>
              <a:endParaRPr lang="es-ES" dirty="0">
                <a:solidFill>
                  <a:prstClr val="black"/>
                </a:solidFill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850090"/>
            <a:ext cx="2555783" cy="102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97152"/>
            <a:ext cx="24384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66" y="4982294"/>
            <a:ext cx="228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524" y="1700808"/>
            <a:ext cx="156708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66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3203848" y="3000548"/>
            <a:ext cx="3009751" cy="5765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</a:rPr>
              <a:t>USUARIOS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6" name="5 Elipse"/>
          <p:cNvSpPr/>
          <p:nvPr/>
        </p:nvSpPr>
        <p:spPr>
          <a:xfrm>
            <a:off x="6213599" y="1997224"/>
            <a:ext cx="2232992" cy="57606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Egresados</a:t>
            </a:r>
            <a:endParaRPr lang="es-CO" dirty="0"/>
          </a:p>
        </p:txBody>
      </p:sp>
      <p:sp>
        <p:nvSpPr>
          <p:cNvPr id="7" name="6 Elipse"/>
          <p:cNvSpPr/>
          <p:nvPr/>
        </p:nvSpPr>
        <p:spPr>
          <a:xfrm>
            <a:off x="3429595" y="1372444"/>
            <a:ext cx="2599537" cy="57606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Administrativos</a:t>
            </a:r>
            <a:endParaRPr lang="es-CO" dirty="0"/>
          </a:p>
        </p:txBody>
      </p:sp>
      <p:sp>
        <p:nvSpPr>
          <p:cNvPr id="8" name="7 Elipse"/>
          <p:cNvSpPr/>
          <p:nvPr/>
        </p:nvSpPr>
        <p:spPr>
          <a:xfrm>
            <a:off x="970856" y="1997224"/>
            <a:ext cx="2232992" cy="57606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Profesores</a:t>
            </a:r>
            <a:endParaRPr lang="es-CO" dirty="0"/>
          </a:p>
        </p:txBody>
      </p:sp>
      <p:sp>
        <p:nvSpPr>
          <p:cNvPr id="9" name="8 Elipse"/>
          <p:cNvSpPr/>
          <p:nvPr/>
        </p:nvSpPr>
        <p:spPr>
          <a:xfrm>
            <a:off x="6213599" y="3861048"/>
            <a:ext cx="2232992" cy="57606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Otros</a:t>
            </a:r>
            <a:endParaRPr lang="es-CO" dirty="0"/>
          </a:p>
        </p:txBody>
      </p:sp>
      <p:sp>
        <p:nvSpPr>
          <p:cNvPr id="10" name="9 Elipse"/>
          <p:cNvSpPr/>
          <p:nvPr/>
        </p:nvSpPr>
        <p:spPr>
          <a:xfrm>
            <a:off x="970856" y="3861048"/>
            <a:ext cx="2232992" cy="57606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Estudiantes</a:t>
            </a:r>
            <a:endParaRPr lang="es-CO" dirty="0"/>
          </a:p>
        </p:txBody>
      </p:sp>
      <p:cxnSp>
        <p:nvCxnSpPr>
          <p:cNvPr id="11" name="10 Conector recto"/>
          <p:cNvCxnSpPr>
            <a:stCxn id="5" idx="1"/>
            <a:endCxn id="8" idx="4"/>
          </p:cNvCxnSpPr>
          <p:nvPr/>
        </p:nvCxnSpPr>
        <p:spPr>
          <a:xfrm flipH="1" flipV="1">
            <a:off x="2087352" y="2573288"/>
            <a:ext cx="1557264" cy="5116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>
            <a:stCxn id="5" idx="7"/>
            <a:endCxn id="6" idx="4"/>
          </p:cNvCxnSpPr>
          <p:nvPr/>
        </p:nvCxnSpPr>
        <p:spPr>
          <a:xfrm flipV="1">
            <a:off x="5772831" y="2573288"/>
            <a:ext cx="1557264" cy="5116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>
            <a:stCxn id="5" idx="0"/>
          </p:cNvCxnSpPr>
          <p:nvPr/>
        </p:nvCxnSpPr>
        <p:spPr>
          <a:xfrm flipH="1" flipV="1">
            <a:off x="4708723" y="1997224"/>
            <a:ext cx="1" cy="10033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>
            <a:stCxn id="5" idx="3"/>
            <a:endCxn id="10" idx="0"/>
          </p:cNvCxnSpPr>
          <p:nvPr/>
        </p:nvCxnSpPr>
        <p:spPr>
          <a:xfrm flipH="1">
            <a:off x="2087352" y="3492651"/>
            <a:ext cx="1557264" cy="3683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>
            <a:stCxn id="5" idx="5"/>
            <a:endCxn id="9" idx="0"/>
          </p:cNvCxnSpPr>
          <p:nvPr/>
        </p:nvCxnSpPr>
        <p:spPr>
          <a:xfrm>
            <a:off x="5772831" y="3492651"/>
            <a:ext cx="1557264" cy="3683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>
            <a:stCxn id="10" idx="2"/>
          </p:cNvCxnSpPr>
          <p:nvPr/>
        </p:nvCxnSpPr>
        <p:spPr>
          <a:xfrm flipH="1">
            <a:off x="539552" y="4149080"/>
            <a:ext cx="4313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539552" y="4149080"/>
            <a:ext cx="0" cy="886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CuadroTexto"/>
          <p:cNvSpPr txBox="1"/>
          <p:nvPr/>
        </p:nvSpPr>
        <p:spPr>
          <a:xfrm>
            <a:off x="702817" y="4438352"/>
            <a:ext cx="17285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/>
              <a:t>Pregrado Tecnológico Postgrado</a:t>
            </a:r>
            <a:endParaRPr lang="es-CO" sz="1400" dirty="0"/>
          </a:p>
        </p:txBody>
      </p:sp>
      <p:cxnSp>
        <p:nvCxnSpPr>
          <p:cNvPr id="23" name="22 Conector recto de flecha"/>
          <p:cNvCxnSpPr/>
          <p:nvPr/>
        </p:nvCxnSpPr>
        <p:spPr>
          <a:xfrm>
            <a:off x="539552" y="5035748"/>
            <a:ext cx="2156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>
            <a:off x="526530" y="4797152"/>
            <a:ext cx="2156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>
            <a:off x="526530" y="4581128"/>
            <a:ext cx="2156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1019"/>
          <p:cNvGrpSpPr>
            <a:grpSpLocks/>
          </p:cNvGrpSpPr>
          <p:nvPr/>
        </p:nvGrpSpPr>
        <p:grpSpPr bwMode="auto">
          <a:xfrm>
            <a:off x="0" y="-30163"/>
            <a:ext cx="9144000" cy="6888163"/>
            <a:chOff x="0" y="-17"/>
            <a:chExt cx="5760" cy="4339"/>
          </a:xfrm>
        </p:grpSpPr>
        <p:sp>
          <p:nvSpPr>
            <p:cNvPr id="28" name="Rectangle 878"/>
            <p:cNvSpPr>
              <a:spLocks noChangeArrowheads="1"/>
            </p:cNvSpPr>
            <p:nvPr/>
          </p:nvSpPr>
          <p:spPr bwMode="auto">
            <a:xfrm>
              <a:off x="793" y="-17"/>
              <a:ext cx="4967" cy="61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CO" u="sng">
                <a:solidFill>
                  <a:prstClr val="black"/>
                </a:solidFill>
              </a:endParaRPr>
            </a:p>
          </p:txBody>
        </p:sp>
        <p:pic>
          <p:nvPicPr>
            <p:cNvPr id="29" name="Picture 879" descr="logo corocor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02"/>
              <a:ext cx="545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Line 880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31" name="Text Box 881"/>
            <p:cNvSpPr txBox="1">
              <a:spLocks noChangeArrowheads="1"/>
            </p:cNvSpPr>
            <p:nvPr/>
          </p:nvSpPr>
          <p:spPr bwMode="auto">
            <a:xfrm>
              <a:off x="0" y="4110"/>
              <a:ext cx="57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ES" sz="1600" i="1" dirty="0">
                <a:solidFill>
                  <a:srgbClr val="CC0000"/>
                </a:solidFill>
                <a:latin typeface="BernhardMod BT" pitchFamily="18" charset="0"/>
              </a:endParaRPr>
            </a:p>
          </p:txBody>
        </p:sp>
        <p:sp>
          <p:nvSpPr>
            <p:cNvPr id="32" name="Rectangle 882"/>
            <p:cNvSpPr>
              <a:spLocks noChangeArrowheads="1"/>
            </p:cNvSpPr>
            <p:nvPr/>
          </p:nvSpPr>
          <p:spPr bwMode="auto">
            <a:xfrm>
              <a:off x="703" y="73"/>
              <a:ext cx="470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/>
              <a:r>
                <a:rPr lang="es-ES" sz="2400" dirty="0">
                  <a:solidFill>
                    <a:prstClr val="black"/>
                  </a:solidFill>
                  <a:latin typeface="Arial Black" pitchFamily="34" charset="0"/>
                </a:rPr>
                <a:t>UNIVERSIDAD DE LOS LLANOS</a:t>
              </a:r>
            </a:p>
            <a:p>
              <a:pPr algn="r"/>
              <a:r>
                <a:rPr lang="es-ES" dirty="0">
                  <a:solidFill>
                    <a:prstClr val="black"/>
                  </a:solidFill>
                  <a:latin typeface="Arial Black" pitchFamily="34" charset="0"/>
                </a:rPr>
                <a:t>SISTEMA DE </a:t>
              </a:r>
              <a:r>
                <a:rPr lang="es-ES" dirty="0" smtClean="0">
                  <a:solidFill>
                    <a:prstClr val="black"/>
                  </a:solidFill>
                  <a:latin typeface="Arial Black" pitchFamily="34" charset="0"/>
                </a:rPr>
                <a:t>BIBLIOTECAS</a:t>
              </a:r>
              <a:endParaRPr lang="es-E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387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019"/>
          <p:cNvGrpSpPr>
            <a:grpSpLocks/>
          </p:cNvGrpSpPr>
          <p:nvPr/>
        </p:nvGrpSpPr>
        <p:grpSpPr bwMode="auto">
          <a:xfrm>
            <a:off x="0" y="-30163"/>
            <a:ext cx="9144000" cy="6888163"/>
            <a:chOff x="0" y="-17"/>
            <a:chExt cx="5760" cy="4339"/>
          </a:xfrm>
        </p:grpSpPr>
        <p:sp>
          <p:nvSpPr>
            <p:cNvPr id="22533" name="Rectangle 878"/>
            <p:cNvSpPr>
              <a:spLocks noChangeArrowheads="1"/>
            </p:cNvSpPr>
            <p:nvPr/>
          </p:nvSpPr>
          <p:spPr bwMode="auto">
            <a:xfrm>
              <a:off x="793" y="-17"/>
              <a:ext cx="4967" cy="61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CO" u="sng">
                <a:solidFill>
                  <a:prstClr val="black"/>
                </a:solidFill>
              </a:endParaRPr>
            </a:p>
          </p:txBody>
        </p:sp>
        <p:pic>
          <p:nvPicPr>
            <p:cNvPr id="22534" name="Picture 879" descr="logo corocor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02"/>
              <a:ext cx="545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5" name="Line 880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22536" name="Text Box 881"/>
            <p:cNvSpPr txBox="1">
              <a:spLocks noChangeArrowheads="1"/>
            </p:cNvSpPr>
            <p:nvPr/>
          </p:nvSpPr>
          <p:spPr bwMode="auto">
            <a:xfrm>
              <a:off x="0" y="4110"/>
              <a:ext cx="57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ES" sz="1600" i="1" dirty="0">
                <a:solidFill>
                  <a:srgbClr val="CC0000"/>
                </a:solidFill>
                <a:latin typeface="BernhardMod BT" pitchFamily="18" charset="0"/>
              </a:endParaRPr>
            </a:p>
          </p:txBody>
        </p:sp>
        <p:sp>
          <p:nvSpPr>
            <p:cNvPr id="22537" name="Rectangle 882"/>
            <p:cNvSpPr>
              <a:spLocks noChangeArrowheads="1"/>
            </p:cNvSpPr>
            <p:nvPr/>
          </p:nvSpPr>
          <p:spPr bwMode="auto">
            <a:xfrm>
              <a:off x="703" y="73"/>
              <a:ext cx="470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/>
              <a:r>
                <a:rPr lang="es-ES" sz="2400">
                  <a:solidFill>
                    <a:prstClr val="black"/>
                  </a:solidFill>
                  <a:latin typeface="Arial Black" pitchFamily="34" charset="0"/>
                </a:rPr>
                <a:t>UNIVERSIDAD DE LOS LLANOS</a:t>
              </a:r>
            </a:p>
            <a:p>
              <a:pPr algn="r"/>
              <a:r>
                <a:rPr lang="es-ES">
                  <a:solidFill>
                    <a:prstClr val="black"/>
                  </a:solidFill>
                  <a:latin typeface="Arial Black" pitchFamily="34" charset="0"/>
                </a:rPr>
                <a:t>SISTEMA DE BIBLIOTECA</a:t>
              </a:r>
              <a:endParaRPr lang="es-ES">
                <a:solidFill>
                  <a:prstClr val="black"/>
                </a:solidFill>
              </a:endParaRPr>
            </a:p>
          </p:txBody>
        </p:sp>
      </p:grpSp>
      <p:sp>
        <p:nvSpPr>
          <p:cNvPr id="22531" name="Rectangle 9"/>
          <p:cNvSpPr>
            <a:spLocks noChangeArrowheads="1"/>
          </p:cNvSpPr>
          <p:nvPr/>
        </p:nvSpPr>
        <p:spPr bwMode="auto">
          <a:xfrm>
            <a:off x="1116013" y="1268413"/>
            <a:ext cx="69843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sz="3200" b="1" dirty="0" smtClean="0">
                <a:solidFill>
                  <a:srgbClr val="FF3300"/>
                </a:solidFill>
              </a:rPr>
              <a:t>HORARIO DE ATENCIÓN.</a:t>
            </a:r>
            <a:endParaRPr lang="es-ES" sz="3200" b="1" dirty="0">
              <a:solidFill>
                <a:srgbClr val="FF3300"/>
              </a:solidFill>
            </a:endParaRP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1331913" y="2133600"/>
            <a:ext cx="7056437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</a:pPr>
            <a:endParaRPr lang="es-ES_tradnl" sz="2000" b="1" dirty="0">
              <a:solidFill>
                <a:srgbClr val="0000FF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787211"/>
              </p:ext>
            </p:extLst>
          </p:nvPr>
        </p:nvGraphicFramePr>
        <p:xfrm>
          <a:off x="827584" y="2133600"/>
          <a:ext cx="7344816" cy="3960814"/>
        </p:xfrm>
        <a:graphic>
          <a:graphicData uri="http://schemas.openxmlformats.org/drawingml/2006/table">
            <a:tbl>
              <a:tblPr firstRow="1" firstCol="1" bandRow="1"/>
              <a:tblGrid>
                <a:gridCol w="2233616"/>
                <a:gridCol w="2555600"/>
                <a:gridCol w="2555600"/>
              </a:tblGrid>
              <a:tr h="38589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SimSun"/>
                          <a:cs typeface="Times New Roman"/>
                        </a:rPr>
                        <a:t>Biblioteca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SimSun"/>
                          <a:cs typeface="Times New Roman"/>
                        </a:rPr>
                        <a:t>Horario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8589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SimSun"/>
                          <a:cs typeface="Times New Roman"/>
                        </a:rPr>
                        <a:t>Lunes a Viernes</a:t>
                      </a:r>
                      <a:endParaRPr lang="es-CO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SimSun"/>
                          <a:cs typeface="Times New Roman"/>
                        </a:rPr>
                        <a:t>Sábados</a:t>
                      </a:r>
                      <a:endParaRPr lang="es-CO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594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  <a:latin typeface="Arial"/>
                          <a:ea typeface="SimSun"/>
                          <a:cs typeface="Times New Roman"/>
                        </a:rPr>
                        <a:t>Central</a:t>
                      </a:r>
                      <a:endParaRPr lang="es-CO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/>
                          <a:ea typeface="SimSun"/>
                          <a:cs typeface="Times New Roman"/>
                        </a:rPr>
                        <a:t>7:00 a.m.  -  7:00 p.m.</a:t>
                      </a:r>
                      <a:endParaRPr lang="es-CO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/>
                          <a:ea typeface="SimSun"/>
                          <a:cs typeface="Times New Roman"/>
                        </a:rPr>
                        <a:t>8:00 a.m. – 3:00 p.m.</a:t>
                      </a:r>
                      <a:endParaRPr lang="es-CO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53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  <a:latin typeface="Arial"/>
                          <a:ea typeface="SimSun"/>
                          <a:cs typeface="Times New Roman"/>
                        </a:rPr>
                        <a:t>Sede urbana</a:t>
                      </a:r>
                      <a:endParaRPr lang="es-CO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/>
                          <a:ea typeface="SimSun"/>
                          <a:cs typeface="Times New Roman"/>
                        </a:rPr>
                        <a:t>7:00 a.m.  -  10:00 p.m.</a:t>
                      </a:r>
                      <a:endParaRPr lang="es-CO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/>
                          <a:ea typeface="SimSun"/>
                          <a:cs typeface="Times New Roman"/>
                        </a:rPr>
                        <a:t>8:00 a.m. -  6:00 p.m.</a:t>
                      </a:r>
                      <a:endParaRPr lang="es-CO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771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  <a:latin typeface="Arial"/>
                          <a:ea typeface="SimSun"/>
                          <a:cs typeface="Times New Roman"/>
                        </a:rPr>
                        <a:t>Centro de Documentación</a:t>
                      </a:r>
                      <a:endParaRPr lang="es-CO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/>
                          <a:ea typeface="SimSun"/>
                          <a:cs typeface="Times New Roman"/>
                        </a:rPr>
                        <a:t>7:00  -  5:30 p.m.</a:t>
                      </a:r>
                      <a:endParaRPr lang="es-CO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/>
                          <a:ea typeface="SimSun"/>
                          <a:cs typeface="Times New Roman"/>
                        </a:rPr>
                        <a:t>No hay servicio</a:t>
                      </a:r>
                      <a:endParaRPr lang="es-CO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7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  <a:latin typeface="Arial"/>
                          <a:ea typeface="SimSun"/>
                          <a:cs typeface="Times New Roman"/>
                        </a:rPr>
                        <a:t>Posgrados</a:t>
                      </a:r>
                      <a:endParaRPr lang="es-CO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SimSun"/>
                          <a:cs typeface="Times New Roman"/>
                        </a:rPr>
                        <a:t>7:00 a.m. - a 6:00 p.m.</a:t>
                      </a:r>
                      <a:endParaRPr lang="es-CO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/>
                          <a:ea typeface="SimSun"/>
                          <a:cs typeface="Times New Roman"/>
                        </a:rPr>
                        <a:t>Viernes</a:t>
                      </a:r>
                      <a:endParaRPr lang="es-CO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SimSun"/>
                          <a:cs typeface="Times New Roman"/>
                        </a:rPr>
                        <a:t>7:00 a.m. - a 9:00 p.m.</a:t>
                      </a:r>
                      <a:endParaRPr lang="es-CO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8:00 a.m. – 2:00 p.m.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330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build="p" autoUpdateAnimBg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1071</Words>
  <Application>Microsoft Office PowerPoint</Application>
  <PresentationFormat>Presentación en pantalla (4:3)</PresentationFormat>
  <Paragraphs>213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OTROS SERVICIOS.</vt:lpstr>
      <vt:lpstr>Presentación de PowerPoint</vt:lpstr>
      <vt:lpstr> PROCEMIENTOS DEL SISTEMA DE BIBLIOTECAS.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Indira Parrado</dc:creator>
  <cp:lastModifiedBy>Biblioteca</cp:lastModifiedBy>
  <cp:revision>27</cp:revision>
  <dcterms:created xsi:type="dcterms:W3CDTF">2014-05-14T15:05:15Z</dcterms:created>
  <dcterms:modified xsi:type="dcterms:W3CDTF">2017-02-17T19:53:49Z</dcterms:modified>
</cp:coreProperties>
</file>