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sldx" ContentType="application/vnd.openxmlformats-officedocument.presentationml.slide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handoutMasterIdLst>
    <p:handoutMasterId r:id="rId47"/>
  </p:handoutMasterIdLst>
  <p:sldIdLst>
    <p:sldId id="256" r:id="rId2"/>
    <p:sldId id="285" r:id="rId3"/>
    <p:sldId id="286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320" r:id="rId14"/>
    <p:sldId id="319" r:id="rId15"/>
    <p:sldId id="288" r:id="rId16"/>
    <p:sldId id="290" r:id="rId17"/>
    <p:sldId id="309" r:id="rId18"/>
    <p:sldId id="291" r:id="rId19"/>
    <p:sldId id="324" r:id="rId20"/>
    <p:sldId id="312" r:id="rId21"/>
    <p:sldId id="310" r:id="rId22"/>
    <p:sldId id="292" r:id="rId23"/>
    <p:sldId id="293" r:id="rId24"/>
    <p:sldId id="325" r:id="rId25"/>
    <p:sldId id="326" r:id="rId26"/>
    <p:sldId id="327" r:id="rId27"/>
    <p:sldId id="297" r:id="rId28"/>
    <p:sldId id="303" r:id="rId29"/>
    <p:sldId id="300" r:id="rId30"/>
    <p:sldId id="302" r:id="rId31"/>
    <p:sldId id="301" r:id="rId32"/>
    <p:sldId id="328" r:id="rId33"/>
    <p:sldId id="306" r:id="rId34"/>
    <p:sldId id="323" r:id="rId35"/>
    <p:sldId id="322" r:id="rId36"/>
    <p:sldId id="321" r:id="rId37"/>
    <p:sldId id="272" r:id="rId38"/>
    <p:sldId id="318" r:id="rId39"/>
    <p:sldId id="329" r:id="rId40"/>
    <p:sldId id="330" r:id="rId41"/>
    <p:sldId id="331" r:id="rId42"/>
    <p:sldId id="332" r:id="rId43"/>
    <p:sldId id="333" r:id="rId44"/>
    <p:sldId id="334" r:id="rId45"/>
  </p:sldIdLst>
  <p:sldSz cx="9144000" cy="6858000" type="screen4x3"/>
  <p:notesSz cx="7077075" cy="9363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660"/>
  </p:normalViewPr>
  <p:slideViewPr>
    <p:cSldViewPr>
      <p:cViewPr varScale="1">
        <p:scale>
          <a:sx n="126" d="100"/>
          <a:sy n="126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F2B50-EEC4-4323-BA5C-33F4C0169068}" type="doc">
      <dgm:prSet loTypeId="urn:microsoft.com/office/officeart/2005/8/layout/venn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92474E5-E32B-4793-9154-19BE034D673F}">
      <dgm:prSet phldrT="[Texto]" custT="1"/>
      <dgm:spPr/>
      <dgm:t>
        <a:bodyPr/>
        <a:lstStyle/>
        <a:p>
          <a:pPr algn="ctr"/>
          <a:r>
            <a:rPr lang="es-CO" sz="2000" dirty="0" smtClean="0"/>
            <a:t>Control de Calidad (Requisitos legales)</a:t>
          </a:r>
          <a:endParaRPr lang="es-ES" sz="2000" dirty="0"/>
        </a:p>
      </dgm:t>
    </dgm:pt>
    <dgm:pt modelId="{115DE619-5308-4152-AFD3-162FE6BFA06B}" type="parTrans" cxnId="{8AB1243D-13A6-43B6-A302-CBFBE242ED11}">
      <dgm:prSet/>
      <dgm:spPr/>
      <dgm:t>
        <a:bodyPr/>
        <a:lstStyle/>
        <a:p>
          <a:endParaRPr lang="es-ES" sz="1100"/>
        </a:p>
      </dgm:t>
    </dgm:pt>
    <dgm:pt modelId="{5D233A19-82CA-44F0-8591-B8F9769E68D0}" type="sibTrans" cxnId="{8AB1243D-13A6-43B6-A302-CBFBE242ED11}">
      <dgm:prSet/>
      <dgm:spPr/>
      <dgm:t>
        <a:bodyPr/>
        <a:lstStyle/>
        <a:p>
          <a:endParaRPr lang="es-ES" sz="1100"/>
        </a:p>
      </dgm:t>
    </dgm:pt>
    <dgm:pt modelId="{84AA74FB-537A-48F3-B853-A2E1B8A2EBE8}">
      <dgm:prSet phldrT="[Texto]" custT="1"/>
      <dgm:spPr/>
      <dgm:t>
        <a:bodyPr/>
        <a:lstStyle/>
        <a:p>
          <a:r>
            <a:rPr lang="es-CO" sz="2000" dirty="0" smtClean="0"/>
            <a:t>Garantía de la Calidad </a:t>
          </a:r>
          <a:r>
            <a:rPr lang="es-CO" sz="1800" dirty="0" smtClean="0"/>
            <a:t>(Acreditaciones)</a:t>
          </a:r>
          <a:endParaRPr lang="es-ES" sz="2000" dirty="0"/>
        </a:p>
      </dgm:t>
    </dgm:pt>
    <dgm:pt modelId="{E3A2F487-5251-4A25-B8EF-718E85D73BB7}" type="parTrans" cxnId="{7B68CCF7-A6A2-4DA2-B350-3B2F8B364D8D}">
      <dgm:prSet/>
      <dgm:spPr/>
      <dgm:t>
        <a:bodyPr/>
        <a:lstStyle/>
        <a:p>
          <a:endParaRPr lang="es-ES" sz="1100"/>
        </a:p>
      </dgm:t>
    </dgm:pt>
    <dgm:pt modelId="{FE5A4AC6-20DB-4E15-AB74-ACDC31D5BFFE}" type="sibTrans" cxnId="{7B68CCF7-A6A2-4DA2-B350-3B2F8B364D8D}">
      <dgm:prSet/>
      <dgm:spPr/>
      <dgm:t>
        <a:bodyPr/>
        <a:lstStyle/>
        <a:p>
          <a:endParaRPr lang="es-ES" sz="1100"/>
        </a:p>
      </dgm:t>
    </dgm:pt>
    <dgm:pt modelId="{511B9CB2-8E79-435A-A0F9-287199ABE1C8}">
      <dgm:prSet phldrT="[Texto]" custT="1"/>
      <dgm:spPr/>
      <dgm:t>
        <a:bodyPr/>
        <a:lstStyle/>
        <a:p>
          <a:r>
            <a:rPr lang="es-CO" sz="2000" dirty="0" smtClean="0"/>
            <a:t>Mejoramiento Continuo </a:t>
          </a:r>
          <a:r>
            <a:rPr lang="es-CO" sz="1800" dirty="0" smtClean="0"/>
            <a:t>(Políticas de autorregulación)</a:t>
          </a:r>
          <a:endParaRPr lang="es-ES" sz="2000" dirty="0"/>
        </a:p>
      </dgm:t>
    </dgm:pt>
    <dgm:pt modelId="{3050A00E-DA22-46BA-8360-456DD1CA53AB}" type="parTrans" cxnId="{BC0761C0-5B52-436C-90D5-08E95D8588ED}">
      <dgm:prSet/>
      <dgm:spPr/>
      <dgm:t>
        <a:bodyPr/>
        <a:lstStyle/>
        <a:p>
          <a:endParaRPr lang="es-ES" sz="1100"/>
        </a:p>
      </dgm:t>
    </dgm:pt>
    <dgm:pt modelId="{06D2E4F3-8941-4FDA-909A-F2304E23ADB2}" type="sibTrans" cxnId="{BC0761C0-5B52-436C-90D5-08E95D8588ED}">
      <dgm:prSet/>
      <dgm:spPr/>
      <dgm:t>
        <a:bodyPr/>
        <a:lstStyle/>
        <a:p>
          <a:endParaRPr lang="es-ES" sz="1100"/>
        </a:p>
      </dgm:t>
    </dgm:pt>
    <dgm:pt modelId="{914E05F9-713C-42F7-9AC0-2FCB8DA49205}" type="pres">
      <dgm:prSet presAssocID="{231F2B50-EEC4-4323-BA5C-33F4C016906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33D3F5-4BA4-457F-BD12-F9DF78DCB57B}" type="pres">
      <dgm:prSet presAssocID="{092474E5-E32B-4793-9154-19BE034D673F}" presName="circ1" presStyleLbl="vennNode1" presStyleIdx="0" presStyleCnt="3"/>
      <dgm:spPr/>
      <dgm:t>
        <a:bodyPr/>
        <a:lstStyle/>
        <a:p>
          <a:endParaRPr lang="es-ES"/>
        </a:p>
      </dgm:t>
    </dgm:pt>
    <dgm:pt modelId="{B2BC1FFD-A355-40D1-B5CA-2D5AA6E7457B}" type="pres">
      <dgm:prSet presAssocID="{092474E5-E32B-4793-9154-19BE034D67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790EE6-B687-4261-A298-88BC23D53958}" type="pres">
      <dgm:prSet presAssocID="{84AA74FB-537A-48F3-B853-A2E1B8A2EBE8}" presName="circ2" presStyleLbl="vennNode1" presStyleIdx="1" presStyleCnt="3"/>
      <dgm:spPr/>
      <dgm:t>
        <a:bodyPr/>
        <a:lstStyle/>
        <a:p>
          <a:endParaRPr lang="es-ES"/>
        </a:p>
      </dgm:t>
    </dgm:pt>
    <dgm:pt modelId="{BF6ED256-9FD5-4920-BF0C-1DEFE0139786}" type="pres">
      <dgm:prSet presAssocID="{84AA74FB-537A-48F3-B853-A2E1B8A2EB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CCFDA7-6A26-49F1-A519-1A2DBB80FEAE}" type="pres">
      <dgm:prSet presAssocID="{511B9CB2-8E79-435A-A0F9-287199ABE1C8}" presName="circ3" presStyleLbl="vennNode1" presStyleIdx="2" presStyleCnt="3"/>
      <dgm:spPr/>
      <dgm:t>
        <a:bodyPr/>
        <a:lstStyle/>
        <a:p>
          <a:endParaRPr lang="es-ES"/>
        </a:p>
      </dgm:t>
    </dgm:pt>
    <dgm:pt modelId="{E9334329-A040-4E56-A856-D2D792EF4079}" type="pres">
      <dgm:prSet presAssocID="{511B9CB2-8E79-435A-A0F9-287199ABE1C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C675716-3910-4897-BDF5-23D238A533BB}" type="presOf" srcId="{231F2B50-EEC4-4323-BA5C-33F4C0169068}" destId="{914E05F9-713C-42F7-9AC0-2FCB8DA49205}" srcOrd="0" destOrd="0" presId="urn:microsoft.com/office/officeart/2005/8/layout/venn1"/>
    <dgm:cxn modelId="{7B68CCF7-A6A2-4DA2-B350-3B2F8B364D8D}" srcId="{231F2B50-EEC4-4323-BA5C-33F4C0169068}" destId="{84AA74FB-537A-48F3-B853-A2E1B8A2EBE8}" srcOrd="1" destOrd="0" parTransId="{E3A2F487-5251-4A25-B8EF-718E85D73BB7}" sibTransId="{FE5A4AC6-20DB-4E15-AB74-ACDC31D5BFFE}"/>
    <dgm:cxn modelId="{17B71AA0-6D81-4826-9169-A2F8383AB122}" type="presOf" srcId="{092474E5-E32B-4793-9154-19BE034D673F}" destId="{B633D3F5-4BA4-457F-BD12-F9DF78DCB57B}" srcOrd="0" destOrd="0" presId="urn:microsoft.com/office/officeart/2005/8/layout/venn1"/>
    <dgm:cxn modelId="{A4919466-FDE2-4B68-B886-8C11568872AD}" type="presOf" srcId="{511B9CB2-8E79-435A-A0F9-287199ABE1C8}" destId="{E9334329-A040-4E56-A856-D2D792EF4079}" srcOrd="1" destOrd="0" presId="urn:microsoft.com/office/officeart/2005/8/layout/venn1"/>
    <dgm:cxn modelId="{41CC40C6-53CF-4C19-BE6C-37D4FE6B54FC}" type="presOf" srcId="{092474E5-E32B-4793-9154-19BE034D673F}" destId="{B2BC1FFD-A355-40D1-B5CA-2D5AA6E7457B}" srcOrd="1" destOrd="0" presId="urn:microsoft.com/office/officeart/2005/8/layout/venn1"/>
    <dgm:cxn modelId="{8AB1243D-13A6-43B6-A302-CBFBE242ED11}" srcId="{231F2B50-EEC4-4323-BA5C-33F4C0169068}" destId="{092474E5-E32B-4793-9154-19BE034D673F}" srcOrd="0" destOrd="0" parTransId="{115DE619-5308-4152-AFD3-162FE6BFA06B}" sibTransId="{5D233A19-82CA-44F0-8591-B8F9769E68D0}"/>
    <dgm:cxn modelId="{05DDA318-56C3-4668-8C96-6A966311D3B5}" type="presOf" srcId="{511B9CB2-8E79-435A-A0F9-287199ABE1C8}" destId="{37CCFDA7-6A26-49F1-A519-1A2DBB80FEAE}" srcOrd="0" destOrd="0" presId="urn:microsoft.com/office/officeart/2005/8/layout/venn1"/>
    <dgm:cxn modelId="{BC0761C0-5B52-436C-90D5-08E95D8588ED}" srcId="{231F2B50-EEC4-4323-BA5C-33F4C0169068}" destId="{511B9CB2-8E79-435A-A0F9-287199ABE1C8}" srcOrd="2" destOrd="0" parTransId="{3050A00E-DA22-46BA-8360-456DD1CA53AB}" sibTransId="{06D2E4F3-8941-4FDA-909A-F2304E23ADB2}"/>
    <dgm:cxn modelId="{E124EEB6-B6A8-4F17-ADAF-7B8C8DD369FF}" type="presOf" srcId="{84AA74FB-537A-48F3-B853-A2E1B8A2EBE8}" destId="{BF6ED256-9FD5-4920-BF0C-1DEFE0139786}" srcOrd="1" destOrd="0" presId="urn:microsoft.com/office/officeart/2005/8/layout/venn1"/>
    <dgm:cxn modelId="{769A2F4B-FAE0-4EE2-9CC1-9F202DEB1030}" type="presOf" srcId="{84AA74FB-537A-48F3-B853-A2E1B8A2EBE8}" destId="{B6790EE6-B687-4261-A298-88BC23D53958}" srcOrd="0" destOrd="0" presId="urn:microsoft.com/office/officeart/2005/8/layout/venn1"/>
    <dgm:cxn modelId="{03326CE0-AF64-4B2E-9B55-77E4CE18D5D2}" type="presParOf" srcId="{914E05F9-713C-42F7-9AC0-2FCB8DA49205}" destId="{B633D3F5-4BA4-457F-BD12-F9DF78DCB57B}" srcOrd="0" destOrd="0" presId="urn:microsoft.com/office/officeart/2005/8/layout/venn1"/>
    <dgm:cxn modelId="{039D1BB1-FD79-44F3-B803-E4D22F77480C}" type="presParOf" srcId="{914E05F9-713C-42F7-9AC0-2FCB8DA49205}" destId="{B2BC1FFD-A355-40D1-B5CA-2D5AA6E7457B}" srcOrd="1" destOrd="0" presId="urn:microsoft.com/office/officeart/2005/8/layout/venn1"/>
    <dgm:cxn modelId="{94DE2D2C-F3FC-4E1C-9ADE-B6961097568E}" type="presParOf" srcId="{914E05F9-713C-42F7-9AC0-2FCB8DA49205}" destId="{B6790EE6-B687-4261-A298-88BC23D53958}" srcOrd="2" destOrd="0" presId="urn:microsoft.com/office/officeart/2005/8/layout/venn1"/>
    <dgm:cxn modelId="{AE23F76B-1931-49F5-A6B9-208D80BA561C}" type="presParOf" srcId="{914E05F9-713C-42F7-9AC0-2FCB8DA49205}" destId="{BF6ED256-9FD5-4920-BF0C-1DEFE0139786}" srcOrd="3" destOrd="0" presId="urn:microsoft.com/office/officeart/2005/8/layout/venn1"/>
    <dgm:cxn modelId="{DD0621EB-7F80-4463-8E9D-A7D9BD87AB3E}" type="presParOf" srcId="{914E05F9-713C-42F7-9AC0-2FCB8DA49205}" destId="{37CCFDA7-6A26-49F1-A519-1A2DBB80FEAE}" srcOrd="4" destOrd="0" presId="urn:microsoft.com/office/officeart/2005/8/layout/venn1"/>
    <dgm:cxn modelId="{66A3FCD3-5507-4F8A-A6E6-04392C95D9E6}" type="presParOf" srcId="{914E05F9-713C-42F7-9AC0-2FCB8DA49205}" destId="{E9334329-A040-4E56-A856-D2D792EF407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3D3F5-4BA4-457F-BD12-F9DF78DCB57B}">
      <dsp:nvSpPr>
        <dsp:cNvPr id="0" name=""/>
        <dsp:cNvSpPr/>
      </dsp:nvSpPr>
      <dsp:spPr>
        <a:xfrm>
          <a:off x="1914531" y="56654"/>
          <a:ext cx="2719398" cy="271939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alpha val="5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5">
                <a:alpha val="5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Control de Calidad (Requisitos legales)</a:t>
          </a:r>
          <a:endParaRPr lang="es-ES" sz="2000" kern="1200" dirty="0"/>
        </a:p>
      </dsp:txBody>
      <dsp:txXfrm>
        <a:off x="2277118" y="532548"/>
        <a:ext cx="1994225" cy="1223729"/>
      </dsp:txXfrm>
    </dsp:sp>
    <dsp:sp modelId="{B6790EE6-B687-4261-A298-88BC23D53958}">
      <dsp:nvSpPr>
        <dsp:cNvPr id="0" name=""/>
        <dsp:cNvSpPr/>
      </dsp:nvSpPr>
      <dsp:spPr>
        <a:xfrm>
          <a:off x="2895781" y="1756277"/>
          <a:ext cx="2719398" cy="271939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alpha val="50000"/>
                <a:hueOff val="-10661560"/>
                <a:satOff val="6060"/>
                <a:lumOff val="-5000"/>
                <a:alphaOff val="0"/>
                <a:tint val="30000"/>
                <a:satMod val="300000"/>
              </a:schemeClr>
              <a:schemeClr val="accent5">
                <a:alpha val="50000"/>
                <a:hueOff val="-10661560"/>
                <a:satOff val="6060"/>
                <a:lumOff val="-5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Garantía de la Calidad </a:t>
          </a:r>
          <a:r>
            <a:rPr lang="es-CO" sz="1800" kern="1200" dirty="0" smtClean="0"/>
            <a:t>(Acreditaciones)</a:t>
          </a:r>
          <a:endParaRPr lang="es-ES" sz="2000" kern="1200" dirty="0"/>
        </a:p>
      </dsp:txBody>
      <dsp:txXfrm>
        <a:off x="3727464" y="2458789"/>
        <a:ext cx="1631638" cy="1495668"/>
      </dsp:txXfrm>
    </dsp:sp>
    <dsp:sp modelId="{37CCFDA7-6A26-49F1-A519-1A2DBB80FEAE}">
      <dsp:nvSpPr>
        <dsp:cNvPr id="0" name=""/>
        <dsp:cNvSpPr/>
      </dsp:nvSpPr>
      <dsp:spPr>
        <a:xfrm>
          <a:off x="933282" y="1756277"/>
          <a:ext cx="2719398" cy="2719398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5">
                <a:alpha val="50000"/>
                <a:hueOff val="-21323121"/>
                <a:satOff val="12119"/>
                <a:lumOff val="-10000"/>
                <a:alphaOff val="0"/>
                <a:tint val="30000"/>
                <a:satMod val="300000"/>
              </a:schemeClr>
              <a:schemeClr val="accent5">
                <a:alpha val="50000"/>
                <a:hueOff val="-21323121"/>
                <a:satOff val="12119"/>
                <a:lumOff val="-1000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Mejoramiento Continuo </a:t>
          </a:r>
          <a:r>
            <a:rPr lang="es-CO" sz="1800" kern="1200" dirty="0" smtClean="0"/>
            <a:t>(Políticas de autorregulación)</a:t>
          </a:r>
          <a:endParaRPr lang="es-ES" sz="2000" kern="1200" dirty="0"/>
        </a:p>
      </dsp:txBody>
      <dsp:txXfrm>
        <a:off x="1189359" y="2458789"/>
        <a:ext cx="1631638" cy="1495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008A7-B59A-4460-8332-EA93E8D74AF1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75172-48ED-4885-853A-42572D3BDAE4}" type="slidenum">
              <a:rPr lang="es-CO" smtClean="0"/>
              <a:pPr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2384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B817F-6A0A-4DA1-959B-E56B90C6EA23}" type="datetimeFigureOut">
              <a:rPr lang="es-ES" smtClean="0"/>
              <a:pPr/>
              <a:t>18/01/17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6E405-A0EE-4763-A07E-3217A6005CE8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81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6E405-A0EE-4763-A07E-3217A6005CE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E08A43-EF55-4E92-85D4-C95CC2F34EC6}" type="datetimeFigureOut">
              <a:rPr lang="es-CO" smtClean="0"/>
              <a:pPr/>
              <a:t>18/01/17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FCF925-3E04-4C81-97D0-F21E9EA4085D}" type="slidenum">
              <a:rPr lang="es-CO" smtClean="0"/>
              <a:pPr/>
              <a:t>‹Nr.›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venioandresbello.org/superio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iapositiva_de_Microsoft_PowerPoint111111.sld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00800" cy="2304256"/>
          </a:xfrm>
        </p:spPr>
        <p:txBody>
          <a:bodyPr>
            <a:normAutofit lnSpcReduction="10000"/>
          </a:bodyPr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CO" dirty="0" smtClean="0"/>
              <a:t>UNIVERSIDAD DE LOS LLANOS</a:t>
            </a:r>
          </a:p>
          <a:p>
            <a:endParaRPr lang="es-CO" dirty="0" smtClean="0"/>
          </a:p>
          <a:p>
            <a:r>
              <a:rPr lang="es-CO" dirty="0" smtClean="0"/>
              <a:t>ENERO DE 2017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Autoevaluación y Acreditación Institucional</a:t>
            </a:r>
            <a:br>
              <a:rPr lang="es-MX" sz="3200" dirty="0" smtClean="0"/>
            </a:br>
            <a:endParaRPr lang="es-CO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Desafíos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5040560"/>
          </a:xfrm>
        </p:spPr>
        <p:txBody>
          <a:bodyPr>
            <a:noAutofit/>
          </a:bodyPr>
          <a:lstStyle/>
          <a:p>
            <a:pPr lvl="1"/>
            <a:endParaRPr lang="es-ES" sz="1700" dirty="0" smtClean="0"/>
          </a:p>
          <a:p>
            <a:pPr lvl="1"/>
            <a:r>
              <a:rPr lang="es-ES" sz="2000" dirty="0" smtClean="0"/>
              <a:t>Desde una mirada de conjunto</a:t>
            </a:r>
          </a:p>
          <a:p>
            <a:pPr lvl="2">
              <a:buNone/>
            </a:pPr>
            <a:endParaRPr lang="es-MX" sz="1800" dirty="0" smtClean="0"/>
          </a:p>
          <a:p>
            <a:pPr lvl="2"/>
            <a:r>
              <a:rPr lang="es-MX" dirty="0" smtClean="0"/>
              <a:t>Necesidad de evaluar periódicamente los efectos de los sistemas de aseguramiento de la calidad.</a:t>
            </a:r>
          </a:p>
          <a:p>
            <a:pPr lvl="2"/>
            <a:r>
              <a:rPr lang="es-ES" dirty="0" smtClean="0"/>
              <a:t>Definir y aplicar estándares diferenciados según tipo de instituciones y programas.</a:t>
            </a:r>
          </a:p>
          <a:p>
            <a:pPr lvl="2"/>
            <a:r>
              <a:rPr lang="es-ES" dirty="0" smtClean="0"/>
              <a:t>Flexibilidad frente a modelos altamente prescriptivos y normativos.</a:t>
            </a:r>
          </a:p>
          <a:p>
            <a:pPr lvl="2"/>
            <a:r>
              <a:rPr lang="es-ES" dirty="0" smtClean="0"/>
              <a:t>Incremento en la participación de los diferentes actores universitarios en la definición, revisión y actualización de los modelos evaluativos propuestos por las agencias. </a:t>
            </a:r>
          </a:p>
          <a:p>
            <a:pPr lvl="2"/>
            <a:r>
              <a:rPr lang="es-ES" dirty="0" smtClean="0"/>
              <a:t>Factibilidad de desarrollar procesos de evaluación y acreditación de programas menos costosos en tiempo, personal y recursos financieros.</a:t>
            </a:r>
          </a:p>
          <a:p>
            <a:pPr lvl="2"/>
            <a:endParaRPr lang="es-ES" dirty="0" smtClean="0"/>
          </a:p>
          <a:p>
            <a:pPr lvl="2">
              <a:buNone/>
            </a:pPr>
            <a:r>
              <a:rPr lang="es-MX" sz="1200" dirty="0" smtClean="0"/>
              <a:t>Fuente: Aseguramiento de la Calidad en Iberoamérica, </a:t>
            </a:r>
            <a:r>
              <a:rPr lang="es-MX" sz="1200" dirty="0" err="1" smtClean="0"/>
              <a:t>Cinda</a:t>
            </a:r>
            <a:r>
              <a:rPr lang="es-MX" sz="1200" dirty="0" smtClean="0"/>
              <a:t>, 2012.</a:t>
            </a:r>
          </a:p>
          <a:p>
            <a:pPr lvl="2">
              <a:buNone/>
            </a:pPr>
            <a:endParaRPr lang="es-ES" sz="1800" dirty="0" smtClean="0"/>
          </a:p>
          <a:p>
            <a:pPr lvl="2">
              <a:buNone/>
            </a:pPr>
            <a:endParaRPr lang="es-ES" sz="1800" dirty="0" smtClean="0"/>
          </a:p>
          <a:p>
            <a:pPr lvl="2">
              <a:buNone/>
            </a:pPr>
            <a:endParaRPr lang="es-ES" sz="18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Desafíos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5040560"/>
          </a:xfrm>
        </p:spPr>
        <p:txBody>
          <a:bodyPr>
            <a:noAutofit/>
          </a:bodyPr>
          <a:lstStyle/>
          <a:p>
            <a:pPr lvl="1"/>
            <a:r>
              <a:rPr lang="es-ES" sz="2000" dirty="0" smtClean="0"/>
              <a:t>Desde una mirada de conjunto</a:t>
            </a:r>
          </a:p>
          <a:p>
            <a:pPr lvl="2"/>
            <a:endParaRPr lang="es-ES" sz="1800" dirty="0" smtClean="0"/>
          </a:p>
          <a:p>
            <a:pPr lvl="2"/>
            <a:r>
              <a:rPr lang="es-ES" dirty="0" smtClean="0"/>
              <a:t>Implementación de mecanismos para el reconocimiento mutuo de títulos.</a:t>
            </a:r>
          </a:p>
          <a:p>
            <a:pPr lvl="2"/>
            <a:r>
              <a:rPr lang="es-MX" dirty="0" smtClean="0"/>
              <a:t>Mayor divulgación y transparencia acerca de procedimientos y resultados de los procesos de acreditación.</a:t>
            </a:r>
          </a:p>
          <a:p>
            <a:pPr lvl="2"/>
            <a:r>
              <a:rPr lang="es-MX" dirty="0" smtClean="0"/>
              <a:t>Sistematización de la información más eficiente, facilidad de acceso y difusión oportuna.</a:t>
            </a:r>
          </a:p>
          <a:p>
            <a:pPr lvl="2"/>
            <a:r>
              <a:rPr lang="es-MX" dirty="0" smtClean="0"/>
              <a:t>Preparación adecuada de los pares académicos.</a:t>
            </a:r>
          </a:p>
          <a:p>
            <a:pPr lvl="2"/>
            <a:r>
              <a:rPr lang="es-MX" dirty="0" smtClean="0"/>
              <a:t>Reconocimiento de la necesidad de acreditación de las agencias acreditadoras.</a:t>
            </a:r>
          </a:p>
          <a:p>
            <a:pPr lvl="2"/>
            <a:r>
              <a:rPr lang="es-MX" dirty="0" smtClean="0"/>
              <a:t>Evaluar conveniencia de que coexistan agencias nacionales y agencias especializadas.</a:t>
            </a:r>
          </a:p>
          <a:p>
            <a:pPr lvl="2"/>
            <a:r>
              <a:rPr lang="es-MX" dirty="0" smtClean="0"/>
              <a:t>Implementar los mecanismos para evaluar los resultados de los procesos de enseñanza aprendizaje.</a:t>
            </a:r>
          </a:p>
          <a:p>
            <a:pPr lvl="2"/>
            <a:endParaRPr lang="es-MX" sz="1800" dirty="0" smtClean="0"/>
          </a:p>
          <a:p>
            <a:pPr lvl="2">
              <a:buNone/>
            </a:pPr>
            <a:r>
              <a:rPr lang="es-MX" sz="1200" dirty="0" smtClean="0"/>
              <a:t>Fuente: Aseguramiento de la Calidad en Iberoamérica, </a:t>
            </a:r>
            <a:r>
              <a:rPr lang="es-MX" sz="1200" dirty="0" err="1" smtClean="0"/>
              <a:t>Cinda</a:t>
            </a:r>
            <a:r>
              <a:rPr lang="es-MX" sz="1200" dirty="0" smtClean="0"/>
              <a:t>, 2012.</a:t>
            </a:r>
          </a:p>
          <a:p>
            <a:pPr lvl="2"/>
            <a:endParaRPr lang="es-MX" sz="1800" dirty="0" smtClean="0"/>
          </a:p>
          <a:p>
            <a:pPr lvl="2">
              <a:buNone/>
            </a:pPr>
            <a:endParaRPr lang="es-ES" sz="1800" dirty="0" smtClean="0"/>
          </a:p>
          <a:p>
            <a:pPr lvl="2">
              <a:buNone/>
            </a:pPr>
            <a:endParaRPr lang="es-ES" sz="1800" dirty="0" smtClean="0"/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Desafíos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5040560"/>
          </a:xfrm>
        </p:spPr>
        <p:txBody>
          <a:bodyPr>
            <a:noAutofit/>
          </a:bodyPr>
          <a:lstStyle/>
          <a:p>
            <a:pPr lvl="2">
              <a:buNone/>
            </a:pPr>
            <a:endParaRPr lang="es-ES" sz="1400" dirty="0" smtClean="0"/>
          </a:p>
          <a:p>
            <a:pPr lvl="2">
              <a:buNone/>
            </a:pPr>
            <a:endParaRPr lang="es-ES" sz="1400" dirty="0" smtClean="0"/>
          </a:p>
          <a:p>
            <a:pPr lvl="1"/>
            <a:r>
              <a:rPr lang="es-ES" dirty="0" smtClean="0"/>
              <a:t>Desde la realidad del país</a:t>
            </a:r>
          </a:p>
          <a:p>
            <a:pPr lvl="1"/>
            <a:endParaRPr lang="es-ES" sz="2000" dirty="0" smtClean="0"/>
          </a:p>
          <a:p>
            <a:pPr lvl="2"/>
            <a:r>
              <a:rPr lang="es-ES" sz="2400" dirty="0" smtClean="0"/>
              <a:t>Mejorar </a:t>
            </a:r>
            <a:r>
              <a:rPr lang="es-ES" sz="2400" dirty="0"/>
              <a:t>canales de comunicación, retroalimentación y sinergias entre los diferentes </a:t>
            </a:r>
            <a:r>
              <a:rPr lang="es-ES" sz="2400" dirty="0" smtClean="0"/>
              <a:t>mecanismos de aseguramiento de la calidad.</a:t>
            </a:r>
            <a:endParaRPr lang="es-ES" sz="2400" dirty="0"/>
          </a:p>
          <a:p>
            <a:pPr lvl="2"/>
            <a:r>
              <a:rPr lang="es-ES" sz="2400" dirty="0" smtClean="0"/>
              <a:t>Uso de </a:t>
            </a:r>
            <a:r>
              <a:rPr lang="es-ES" sz="2400" dirty="0"/>
              <a:t>información </a:t>
            </a:r>
            <a:r>
              <a:rPr lang="es-ES" sz="2400" dirty="0" smtClean="0"/>
              <a:t>solicitada por el MEN como un </a:t>
            </a:r>
            <a:r>
              <a:rPr lang="es-ES" sz="2400" dirty="0"/>
              <a:t>eje articulador para la toma de decisiones de política (incentivos o sanciones), </a:t>
            </a:r>
            <a:r>
              <a:rPr lang="es-ES" sz="2400" dirty="0" smtClean="0"/>
              <a:t>y medio de articulación de </a:t>
            </a:r>
            <a:r>
              <a:rPr lang="es-ES" sz="2400" dirty="0"/>
              <a:t>las decisiones estatales con las </a:t>
            </a:r>
            <a:r>
              <a:rPr lang="es-ES" sz="2400" dirty="0" smtClean="0"/>
              <a:t>institucionales.</a:t>
            </a:r>
            <a:endParaRPr lang="es-ES" sz="2400" dirty="0"/>
          </a:p>
          <a:p>
            <a:pPr lvl="2"/>
            <a:r>
              <a:rPr lang="es-ES" sz="2400" dirty="0" smtClean="0"/>
              <a:t>Lograr que los procesos </a:t>
            </a:r>
            <a:r>
              <a:rPr lang="es-ES" sz="2400" dirty="0"/>
              <a:t>de aseguramiento de la calidad </a:t>
            </a:r>
            <a:r>
              <a:rPr lang="es-ES" sz="2400" dirty="0" smtClean="0"/>
              <a:t>tengan mayor </a:t>
            </a:r>
            <a:r>
              <a:rPr lang="es-ES" sz="2400" dirty="0"/>
              <a:t>incidencia en aspectos tales como internacionalización, gobernabilidad y estructuras </a:t>
            </a:r>
            <a:r>
              <a:rPr lang="es-ES" sz="2400" dirty="0" smtClean="0"/>
              <a:t>organizativas. </a:t>
            </a:r>
          </a:p>
          <a:p>
            <a:pPr lvl="2">
              <a:buNone/>
            </a:pPr>
            <a:r>
              <a:rPr lang="es-MX" sz="1200" dirty="0" smtClean="0"/>
              <a:t>Fuente</a:t>
            </a:r>
            <a:r>
              <a:rPr lang="es-MX" sz="1200" dirty="0" smtClean="0"/>
              <a:t>: Aseguramiento de la Calidad en Iberoamérica, Cinda, 2012.</a:t>
            </a:r>
          </a:p>
          <a:p>
            <a:pPr lvl="2">
              <a:buNone/>
            </a:pPr>
            <a:endParaRPr lang="es-ES" sz="1800" dirty="0"/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Educación Superior en Colombia, OCDE y Banco Mundial (2013)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Desarrollo de indicadores de </a:t>
            </a:r>
            <a:r>
              <a:rPr lang="es-ES" dirty="0" smtClean="0"/>
              <a:t>calidad.</a:t>
            </a:r>
            <a:endParaRPr lang="es-ES" dirty="0" smtClean="0"/>
          </a:p>
          <a:p>
            <a:r>
              <a:rPr lang="es-ES" dirty="0" smtClean="0"/>
              <a:t>Fortalecimiento vínculo IES, sector </a:t>
            </a:r>
            <a:r>
              <a:rPr lang="es-ES" dirty="0" smtClean="0"/>
              <a:t>externo.</a:t>
            </a:r>
            <a:endParaRPr lang="es-ES" dirty="0" smtClean="0"/>
          </a:p>
          <a:p>
            <a:r>
              <a:rPr lang="es-ES" dirty="0" smtClean="0"/>
              <a:t>Atención de retos:</a:t>
            </a:r>
          </a:p>
          <a:p>
            <a:pPr lvl="1"/>
            <a:r>
              <a:rPr lang="es-ES" dirty="0" smtClean="0"/>
              <a:t>Aumento de cobertura</a:t>
            </a:r>
          </a:p>
          <a:p>
            <a:pPr lvl="1"/>
            <a:r>
              <a:rPr lang="es-ES" dirty="0" smtClean="0"/>
              <a:t>Creciente diversidad institucional</a:t>
            </a:r>
          </a:p>
          <a:p>
            <a:pPr lvl="1"/>
            <a:r>
              <a:rPr lang="es-ES" dirty="0" smtClean="0"/>
              <a:t>Mayor competitividad</a:t>
            </a:r>
          </a:p>
          <a:p>
            <a:pPr lvl="1"/>
            <a:r>
              <a:rPr lang="es-ES" dirty="0" smtClean="0"/>
              <a:t>Atención de población estudiantil heterogénea</a:t>
            </a:r>
          </a:p>
          <a:p>
            <a:r>
              <a:rPr lang="es-ES" dirty="0" smtClean="0"/>
              <a:t>Mayores incentivos financieros para estimulo de la </a:t>
            </a:r>
            <a:r>
              <a:rPr lang="es-ES" dirty="0" smtClean="0"/>
              <a:t>calidad.</a:t>
            </a:r>
            <a:endParaRPr lang="es-ES" dirty="0" smtClean="0"/>
          </a:p>
          <a:p>
            <a:r>
              <a:rPr lang="es-ES" dirty="0" smtClean="0"/>
              <a:t>Mayor cooperación ICFES, CONACES y </a:t>
            </a:r>
            <a:r>
              <a:rPr lang="es-ES" dirty="0" smtClean="0"/>
              <a:t>CNA.</a:t>
            </a:r>
            <a:endParaRPr lang="es-ES" dirty="0" smtClean="0"/>
          </a:p>
          <a:p>
            <a:r>
              <a:rPr lang="es-ES" dirty="0" smtClean="0"/>
              <a:t>Independencia de </a:t>
            </a:r>
            <a:r>
              <a:rPr lang="es-ES" dirty="0" smtClean="0"/>
              <a:t>organismos.</a:t>
            </a:r>
            <a:endParaRPr lang="es-ES" dirty="0" smtClean="0"/>
          </a:p>
          <a:p>
            <a:r>
              <a:rPr lang="es-ES" dirty="0" smtClean="0"/>
              <a:t>Aseguramiento de estándares </a:t>
            </a:r>
            <a:r>
              <a:rPr lang="es-ES" dirty="0" smtClean="0"/>
              <a:t>mínimos.</a:t>
            </a:r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454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PLAN NACIONAL DE DESARROLLO 2014/2018: TODOS POR UN NUEVO PAÍS (9 de junio de 2015)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Impulso a la educación terciaria </a:t>
            </a:r>
          </a:p>
          <a:p>
            <a:r>
              <a:rPr lang="es-ES" dirty="0" smtClean="0"/>
              <a:t>Marco nacional de cualificaciones</a:t>
            </a:r>
          </a:p>
          <a:p>
            <a:r>
              <a:rPr lang="es-ES" dirty="0" smtClean="0"/>
              <a:t>Mayor cobertura en educación superior</a:t>
            </a:r>
          </a:p>
          <a:p>
            <a:r>
              <a:rPr lang="es-ES" dirty="0" smtClean="0"/>
              <a:t>Acceso a educación superior de calidad. Creación del Sistema Nacional de la Calidad de la Educación Terciaria (SISNACET)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931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Acreditación Institucional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del Modelo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s-MX" dirty="0" smtClean="0"/>
              <a:t>	</a:t>
            </a:r>
            <a:r>
              <a:rPr lang="es-MX" sz="3400" b="1" dirty="0" smtClean="0">
                <a:solidFill>
                  <a:srgbClr val="FF0000"/>
                </a:solidFill>
              </a:rPr>
              <a:t>Lineamientos para la Acreditación Instititucional</a:t>
            </a:r>
          </a:p>
          <a:p>
            <a:pPr algn="ctr">
              <a:buNone/>
            </a:pPr>
            <a:r>
              <a:rPr lang="es-MX" sz="3400" b="1" dirty="0">
                <a:solidFill>
                  <a:srgbClr val="FF0000"/>
                </a:solidFill>
              </a:rPr>
              <a:t>D</a:t>
            </a:r>
            <a:r>
              <a:rPr lang="es-MX" sz="3400" b="1" dirty="0" smtClean="0">
                <a:solidFill>
                  <a:srgbClr val="FF0000"/>
                </a:solidFill>
              </a:rPr>
              <a:t>iciembre de 2014</a:t>
            </a:r>
          </a:p>
          <a:p>
            <a:pPr marL="514350" indent="-514350" algn="ctr">
              <a:buNone/>
            </a:pPr>
            <a:endParaRPr lang="es-MX" sz="34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CO" sz="3400" b="1" dirty="0" smtClean="0"/>
              <a:t>1.      FACTOR MISIÓN Y PROYECTO INSTITUCIONAL</a:t>
            </a:r>
            <a:r>
              <a:rPr lang="es-CO" sz="3400" dirty="0" smtClean="0"/>
              <a:t> </a:t>
            </a:r>
          </a:p>
          <a:p>
            <a:pPr marL="514350" indent="-514350" algn="just"/>
            <a:r>
              <a:rPr lang="es-CO" sz="3400" dirty="0" smtClean="0"/>
              <a:t>Coherencia y pertinencia de la misión y el proyecto institucional, así como su relación con la calidad en la educación superior. </a:t>
            </a:r>
          </a:p>
          <a:p>
            <a:pPr marL="514350" indent="-514350" algn="just"/>
            <a:r>
              <a:rPr lang="es-CO" sz="3400" dirty="0" smtClean="0"/>
              <a:t>Relación entre el proyecto educativo, la planeación institucional, la organización y autorregulación con la realización de las funciones sustantivas de docencia, investigación y extensión y la formación integral de la comunidad educativa. </a:t>
            </a:r>
          </a:p>
          <a:p>
            <a:pPr marL="0" indent="0" algn="just">
              <a:buNone/>
            </a:pPr>
            <a:r>
              <a:rPr lang="es-CO" sz="3400" b="1" dirty="0" smtClean="0"/>
              <a:t>2.      FACTOR ESTUDIANTES </a:t>
            </a:r>
            <a:endParaRPr lang="es-CO" sz="3400" dirty="0" smtClean="0"/>
          </a:p>
          <a:p>
            <a:pPr marL="514350" indent="-514350" algn="just"/>
            <a:r>
              <a:rPr lang="es-CO" sz="3400" dirty="0" smtClean="0"/>
              <a:t>Reglamento que refleja los deberes y derechos de los estudiantes así como criterios para su aplicación. </a:t>
            </a:r>
          </a:p>
          <a:p>
            <a:pPr marL="514350" indent="-514350" algn="just"/>
            <a:r>
              <a:rPr lang="es-CO" sz="3400" dirty="0" smtClean="0"/>
              <a:t>Procesos académicos de admisión, permanencia y grado de estudiantes; estímulos y medios de apoyo para la excelencia académica </a:t>
            </a:r>
          </a:p>
          <a:p>
            <a:pPr marL="514350" indent="-514350" algn="just"/>
            <a:r>
              <a:rPr lang="es-CO" sz="3400" dirty="0" smtClean="0"/>
              <a:t>Políticas y estrategias de retención. </a:t>
            </a:r>
            <a:endParaRPr lang="es-CO" sz="3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Estructura del Modelo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sz="2800" b="1" dirty="0" smtClean="0"/>
              <a:t>3.   FACTOR PROFESORES</a:t>
            </a:r>
            <a:r>
              <a:rPr lang="es-CO" sz="2800" b="1" dirty="0"/>
              <a:t>:</a:t>
            </a:r>
            <a:endParaRPr lang="es-CO" sz="2800" dirty="0" smtClean="0"/>
          </a:p>
          <a:p>
            <a:pPr lvl="1"/>
            <a:r>
              <a:rPr lang="es-CO" sz="2800" dirty="0" smtClean="0"/>
              <a:t>Reglamento que refleja los deberes y derechos de los profesores así como criterios para su aplicación. </a:t>
            </a:r>
          </a:p>
          <a:p>
            <a:pPr lvl="1"/>
            <a:r>
              <a:rPr lang="es-CO" sz="2800" dirty="0" smtClean="0"/>
              <a:t>Proceso de evaluación de profesores; características del talento humano profesoral; procesos de vinculación y promoción de la carrera académica de los profesores; funcionamiento del escalafón; determinación de salarios. </a:t>
            </a:r>
          </a:p>
          <a:p>
            <a:pPr lvl="1"/>
            <a:r>
              <a:rPr lang="es-CO" sz="2800" dirty="0" smtClean="0"/>
              <a:t>Programas de apoyo a la formación de profesores y fomento a la interacción y desarrollo de comunidades académicas.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del Modelo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CO" sz="1800" b="1" dirty="0" smtClean="0"/>
              <a:t>4.   </a:t>
            </a:r>
            <a:r>
              <a:rPr lang="es-CO" sz="2400" b="1" dirty="0" smtClean="0"/>
              <a:t>FACTOR PROCESOS ACADÉMICOS  </a:t>
            </a:r>
          </a:p>
          <a:p>
            <a:pPr>
              <a:buFont typeface="Arial"/>
              <a:buChar char="•"/>
            </a:pPr>
            <a:r>
              <a:rPr lang="es-CO" sz="2400" dirty="0" smtClean="0"/>
              <a:t>Políticas académicas; pertienencia académica y relevancia social </a:t>
            </a:r>
            <a:endParaRPr lang="es-CO" sz="2400" dirty="0"/>
          </a:p>
          <a:p>
            <a:pPr>
              <a:buFont typeface="Arial"/>
              <a:buChar char="•"/>
            </a:pPr>
            <a:r>
              <a:rPr lang="es-CO" sz="2400" dirty="0" smtClean="0"/>
              <a:t>Creación, modificación y extensión de programas</a:t>
            </a:r>
          </a:p>
          <a:p>
            <a:pPr marL="0" indent="0">
              <a:buNone/>
            </a:pPr>
            <a:endParaRPr lang="es-CO" sz="2400" b="1" dirty="0"/>
          </a:p>
          <a:p>
            <a:pPr marL="0" indent="0">
              <a:buNone/>
            </a:pPr>
            <a:r>
              <a:rPr lang="es-CO" sz="2400" b="1" dirty="0" smtClean="0"/>
              <a:t>5. FACTOR VISIBILIDAD NACIONAL E INTERNACIONAL</a:t>
            </a:r>
          </a:p>
          <a:p>
            <a:pPr>
              <a:buFont typeface="Arial"/>
              <a:buChar char="•"/>
            </a:pPr>
            <a:r>
              <a:rPr lang="es-CO" sz="2400" b="1" dirty="0" smtClean="0"/>
              <a:t> </a:t>
            </a:r>
            <a:r>
              <a:rPr lang="es-CO" sz="2400" dirty="0" smtClean="0"/>
              <a:t>Inserción  en contextos académicos nacionales e internacionales</a:t>
            </a:r>
          </a:p>
          <a:p>
            <a:pPr>
              <a:buFont typeface="Arial"/>
              <a:buChar char="•"/>
            </a:pPr>
            <a:r>
              <a:rPr lang="es-CO" sz="2400" dirty="0" smtClean="0"/>
              <a:t>Relaciones externas de profesores y estudiantes  </a:t>
            </a:r>
          </a:p>
          <a:p>
            <a:pPr>
              <a:buNone/>
            </a:pPr>
            <a:endParaRPr lang="es-CO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del Modelo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smtClean="0"/>
              <a:t>6</a:t>
            </a:r>
            <a:r>
              <a:rPr lang="es-ES" b="1" dirty="0" smtClean="0"/>
              <a:t>. FACTOR INVESTIGACIÓN Y CREACIÓN ARTÍSTICA</a:t>
            </a:r>
          </a:p>
          <a:p>
            <a:pPr marL="514350" indent="-514350"/>
            <a:endParaRPr lang="es-CO" sz="2800" dirty="0" smtClean="0"/>
          </a:p>
          <a:p>
            <a:pPr marL="514350" indent="-514350"/>
            <a:r>
              <a:rPr lang="es-CO" sz="2800" dirty="0" smtClean="0"/>
              <a:t>Formación </a:t>
            </a:r>
            <a:r>
              <a:rPr lang="es-CO" sz="2800" dirty="0"/>
              <a:t>para la investigación en la universidad; la actualización permanente del saber como estrategia institucional y compromiso de profesores y </a:t>
            </a:r>
            <a:r>
              <a:rPr lang="es-CO" sz="2800" dirty="0" smtClean="0"/>
              <a:t>estudiantes</a:t>
            </a:r>
            <a:r>
              <a:rPr lang="es-CO" sz="2800" dirty="0"/>
              <a:t>.</a:t>
            </a:r>
          </a:p>
          <a:p>
            <a:pPr marL="514350" indent="-514350"/>
            <a:r>
              <a:rPr lang="es-CO" sz="2800" dirty="0"/>
              <a:t>Política institucional de investigación y su aplicación. </a:t>
            </a:r>
          </a:p>
          <a:p>
            <a:pPr marL="514350" indent="-514350"/>
            <a:r>
              <a:rPr lang="es-CO" sz="2800" dirty="0"/>
              <a:t>Prioridades y campos de investigación; infraestructura para la investigación y recursos disponibles y aplicados a la actividad; la calificación académica de los investigadores y su producción (premios, patentes, tipos de publicaciones</a:t>
            </a:r>
            <a:r>
              <a:rPr lang="es-CO" sz="2800" dirty="0" smtClean="0"/>
              <a:t>)</a:t>
            </a:r>
            <a:r>
              <a:rPr lang="es-CO" sz="2800" dirty="0"/>
              <a:t>.</a:t>
            </a:r>
          </a:p>
          <a:p>
            <a:pPr marL="514350" indent="-514350"/>
            <a:r>
              <a:rPr lang="es-CO" sz="2800" dirty="0"/>
              <a:t>Nivel de desarrollo y estabilidad de los grupos de investigación; la dedicación a la investigación de los profesores y redes internacionales de investigación y la formación de escuelas. 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921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Esquema de Presentación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Contexto aseguramiento de la calidad</a:t>
            </a:r>
          </a:p>
          <a:p>
            <a:r>
              <a:rPr lang="es-MX" dirty="0" smtClean="0"/>
              <a:t>Acreditación </a:t>
            </a:r>
            <a:r>
              <a:rPr lang="es-MX" dirty="0"/>
              <a:t>I</a:t>
            </a:r>
            <a:r>
              <a:rPr lang="es-MX" dirty="0" smtClean="0"/>
              <a:t>nstitucional en Colombia</a:t>
            </a:r>
          </a:p>
          <a:p>
            <a:r>
              <a:rPr lang="es-MX" dirty="0" smtClean="0"/>
              <a:t>Sentido de la autoevaluación institucional</a:t>
            </a:r>
          </a:p>
          <a:p>
            <a:r>
              <a:rPr lang="es-MX" dirty="0" smtClean="0"/>
              <a:t>Desafíos y factores críticos de éxito</a:t>
            </a:r>
          </a:p>
          <a:p>
            <a:endParaRPr lang="es-MX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Estructura del Modelo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b="1" dirty="0" smtClean="0"/>
              <a:t>7. FACTOR PERTINENCIA E IMPACTO SOCIAL</a:t>
            </a:r>
          </a:p>
          <a:p>
            <a:endParaRPr lang="es-CO" dirty="0" smtClean="0"/>
          </a:p>
          <a:p>
            <a:r>
              <a:rPr lang="es-CO" dirty="0" smtClean="0"/>
              <a:t>Relación de la Universidad con su entorno, evaluación de las necesidades de este último, evaluaciones prospectivas del desarrollo social realizadas por la Universidad, realización y evaluación de programas de extensión o proyección social. </a:t>
            </a:r>
          </a:p>
          <a:p>
            <a:r>
              <a:rPr lang="es-CO" dirty="0" smtClean="0"/>
              <a:t>Participación de los egresados en la vida de la Universidad así como la comunicación, apoyo y su seguimiento.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Estructura del Modelo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s-CO" b="1" dirty="0" smtClean="0"/>
              <a:t>8. FACTOR AUTOEVALUACIÓN  Y  AUTORREGULACIÓN</a:t>
            </a:r>
            <a:r>
              <a:rPr lang="es-CO" dirty="0" smtClean="0"/>
              <a:t> </a:t>
            </a:r>
          </a:p>
          <a:p>
            <a:pPr marL="514350" indent="-514350">
              <a:buFont typeface="+mj-lt"/>
              <a:buAutoNum type="arabicPeriod" startAt="6"/>
            </a:pPr>
            <a:endParaRPr lang="es-CO" sz="2800" dirty="0" smtClean="0"/>
          </a:p>
          <a:p>
            <a:r>
              <a:rPr lang="es-CO" sz="2800" dirty="0" smtClean="0"/>
              <a:t>Sistema de autoevaluación institucional permanente para la planeación y autorregulación de acuerdo con el proyecto educativo y la misión. </a:t>
            </a:r>
          </a:p>
          <a:p>
            <a:r>
              <a:rPr lang="es-CO" sz="2800" dirty="0" smtClean="0"/>
              <a:t>Sistemas de información. </a:t>
            </a:r>
          </a:p>
          <a:p>
            <a:r>
              <a:rPr lang="es-CO" sz="2800" dirty="0" smtClean="0"/>
              <a:t>Evaluación de profesores, directivos y personal administrativo. 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del Modelo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O" b="1" dirty="0" smtClean="0"/>
              <a:t>9.    FACTOR BIENESTAR INSTITUCIONAL</a:t>
            </a:r>
            <a:r>
              <a:rPr lang="es-CO" dirty="0" smtClean="0"/>
              <a:t> </a:t>
            </a:r>
          </a:p>
          <a:p>
            <a:pPr marL="514350" indent="-514350"/>
            <a:r>
              <a:rPr lang="es-CO" dirty="0" smtClean="0"/>
              <a:t>Estructura organizativa y los recursos y servicios para el bienestar institucional. </a:t>
            </a:r>
          </a:p>
          <a:p>
            <a:pPr marL="274320" lvl="1" indent="0">
              <a:buNone/>
            </a:pPr>
            <a:r>
              <a:rPr lang="es-CO" b="1" dirty="0" smtClean="0"/>
              <a:t>10. FACTOR ORGANIZACIÓN,GESTIÓN Y ADMINISTRACIÓN</a:t>
            </a:r>
            <a:r>
              <a:rPr lang="es-CO" dirty="0" smtClean="0"/>
              <a:t> </a:t>
            </a:r>
          </a:p>
          <a:p>
            <a:pPr marL="514350" indent="-514350"/>
            <a:r>
              <a:rPr lang="es-CO" dirty="0" smtClean="0"/>
              <a:t>Organización y administración (estructura, políticas, mecanismos, procedimientos) orientadas al servicio de las funciones sustantivas; los procesos de comunicación interna</a:t>
            </a:r>
            <a:r>
              <a:rPr lang="es-CO" dirty="0"/>
              <a:t>.</a:t>
            </a:r>
            <a:endParaRPr lang="es-CO" dirty="0" smtClean="0"/>
          </a:p>
          <a:p>
            <a:pPr marL="514350" indent="-514350"/>
            <a:r>
              <a:rPr lang="es-CO" dirty="0" smtClean="0"/>
              <a:t>Capacidad de gestión (liderazgo, integridad e idoneidad en la gestión de los responsables y directivos); coherencia en las actuaciones del equipo directivo y la transparencia en su designación. </a:t>
            </a:r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del Modelo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74320" lvl="1" indent="0">
              <a:buNone/>
            </a:pPr>
            <a:r>
              <a:rPr lang="es-CO" sz="1800" b="1" dirty="0" smtClean="0"/>
              <a:t>11.  FACTOR RECURSOS DE APOYO ACADÉMICO </a:t>
            </a:r>
            <a:r>
              <a:rPr lang="es-CO" sz="1800" b="1" dirty="0"/>
              <a:t> E</a:t>
            </a:r>
            <a:r>
              <a:rPr lang="es-CO" sz="1800" b="1" dirty="0" smtClean="0"/>
              <a:t> INFRAESTUCTURA   FÍSICA</a:t>
            </a:r>
            <a:r>
              <a:rPr lang="es-CO" sz="1800" dirty="0" smtClean="0"/>
              <a:t> </a:t>
            </a:r>
          </a:p>
          <a:p>
            <a:pPr marL="514350" indent="-514350"/>
            <a:r>
              <a:rPr lang="es-CO" sz="2000" dirty="0" smtClean="0"/>
              <a:t>Recursos académicos: bibliotecas, laboratorios, recursos informáticos, equipos audiovisuales, computadores y otros recursos apropiados para la realización de las funciones sustantivas. </a:t>
            </a:r>
          </a:p>
          <a:p>
            <a:pPr marL="514350" indent="-514350"/>
            <a:r>
              <a:rPr lang="es-CO" sz="2000" dirty="0" smtClean="0"/>
              <a:t>Recursos físicos: edificios, salones, auditorios, áreas recreativas y deportivas. </a:t>
            </a:r>
          </a:p>
          <a:p>
            <a:pPr marL="0" indent="0">
              <a:buNone/>
            </a:pPr>
            <a:r>
              <a:rPr lang="es-CO" sz="2000" b="1" dirty="0" smtClean="0"/>
              <a:t>12.   FACTOR RECURSOS FINANCIEROS</a:t>
            </a:r>
            <a:r>
              <a:rPr lang="es-CO" sz="2000" dirty="0" smtClean="0"/>
              <a:t> </a:t>
            </a:r>
          </a:p>
          <a:p>
            <a:pPr marL="514350" indent="-514350"/>
            <a:r>
              <a:rPr lang="es-CO" sz="2000" dirty="0" smtClean="0"/>
              <a:t>Fuentes de financiamiento, consolidación del patrimonio, estabilidad y solidez financiera, estructura y políticas presupuestales (elaboración, asignación, ejecución y evaluación), </a:t>
            </a:r>
          </a:p>
          <a:p>
            <a:pPr marL="514350" indent="-514350"/>
            <a:r>
              <a:rPr lang="es-CO" sz="2000" dirty="0" smtClean="0"/>
              <a:t>Distribución presupuestal según las funciones sustantivas que se desprenden del proyecto educativo así como la </a:t>
            </a:r>
          </a:p>
          <a:p>
            <a:pPr marL="514350" indent="-514350"/>
            <a:r>
              <a:rPr lang="es-CO" sz="2000" dirty="0" smtClean="0"/>
              <a:t>Transparencia en el manejo de los recursos. </a:t>
            </a:r>
            <a:endParaRPr lang="es-CO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Condiciones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Tener acreditado al menos el 25% del total de programas de pregrado y posgrado que son acreditables. Este porcentaje será del 40% a partir de 1 de enero de 2019.</a:t>
            </a:r>
          </a:p>
          <a:p>
            <a:r>
              <a:rPr lang="es-ES" dirty="0" smtClean="0"/>
              <a:t>Acreditación </a:t>
            </a:r>
            <a:r>
              <a:rPr lang="es-ES" dirty="0" err="1" smtClean="0"/>
              <a:t>multi</a:t>
            </a:r>
            <a:r>
              <a:rPr lang="es-ES" dirty="0" smtClean="0"/>
              <a:t>-campus.</a:t>
            </a:r>
          </a:p>
          <a:p>
            <a:r>
              <a:rPr lang="es-ES" dirty="0" smtClean="0"/>
              <a:t>Surtir el proceso de verificación de condiciones iniciales por parte del CNA. </a:t>
            </a:r>
          </a:p>
          <a:p>
            <a:r>
              <a:rPr lang="es-ES" dirty="0" smtClean="0"/>
              <a:t>Realizar proceso: autoevaluación institucional e informe; </a:t>
            </a:r>
            <a:r>
              <a:rPr lang="es-ES" dirty="0" err="1" smtClean="0"/>
              <a:t>heteroevaluación</a:t>
            </a:r>
            <a:r>
              <a:rPr lang="es-ES" dirty="0" smtClean="0"/>
              <a:t> por pares designados por el CNA e  informe; informe síntesis por parte del CNA, recomendación de acreditación; acreditación MEN.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6793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Instituciones Acreditadas: Generalidades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Font typeface="Wingdings" charset="2"/>
              <a:buChar char="u"/>
            </a:pPr>
            <a:r>
              <a:rPr lang="es-ES" b="1" dirty="0" smtClean="0"/>
              <a:t>Número total: </a:t>
            </a:r>
            <a:r>
              <a:rPr lang="es-ES" dirty="0" smtClean="0"/>
              <a:t>47 instituciones </a:t>
            </a:r>
            <a:r>
              <a:rPr lang="es-ES" dirty="0" smtClean="0"/>
              <a:t>acreditadas</a:t>
            </a:r>
          </a:p>
          <a:p>
            <a:pPr algn="ctr">
              <a:buFont typeface="Wingdings" charset="2"/>
              <a:buChar char="u"/>
            </a:pPr>
            <a:r>
              <a:rPr lang="es-ES" dirty="0" smtClean="0"/>
              <a:t>16,38%; 287 IES</a:t>
            </a:r>
          </a:p>
          <a:p>
            <a:pPr marL="0" indent="0" algn="ctr">
              <a:buNone/>
            </a:pPr>
            <a:endParaRPr lang="es-ES" dirty="0" smtClean="0"/>
          </a:p>
          <a:p>
            <a:pPr algn="ctr">
              <a:buFont typeface="Wingdings" charset="2"/>
              <a:buChar char="u"/>
            </a:pPr>
            <a:r>
              <a:rPr lang="es-ES" b="1" dirty="0" smtClean="0"/>
              <a:t>Por sector: </a:t>
            </a:r>
          </a:p>
          <a:p>
            <a:pPr marL="0" lvl="2" indent="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s-ES" sz="2800" dirty="0"/>
              <a:t>Oficiales: </a:t>
            </a:r>
            <a:r>
              <a:rPr lang="es-ES" sz="2800" dirty="0" smtClean="0"/>
              <a:t>19; Privadas</a:t>
            </a:r>
            <a:r>
              <a:rPr lang="es-ES" sz="2800" dirty="0"/>
              <a:t>: </a:t>
            </a:r>
            <a:r>
              <a:rPr lang="es-ES" sz="2800" dirty="0" smtClean="0"/>
              <a:t>28</a:t>
            </a:r>
          </a:p>
          <a:p>
            <a:pPr marL="0" lvl="2" indent="0" algn="ctr">
              <a:spcBef>
                <a:spcPts val="580"/>
              </a:spcBef>
              <a:buClr>
                <a:schemeClr val="accent1"/>
              </a:buClr>
              <a:buNone/>
            </a:pPr>
            <a:endParaRPr lang="es-ES" dirty="0" smtClean="0"/>
          </a:p>
          <a:p>
            <a:pPr algn="ctr">
              <a:buFont typeface="Wingdings" charset="2"/>
              <a:buChar char="u"/>
            </a:pPr>
            <a:r>
              <a:rPr lang="es-ES" b="1" dirty="0" smtClean="0"/>
              <a:t>Por región:</a:t>
            </a:r>
          </a:p>
          <a:p>
            <a:pPr marL="0" indent="0" algn="ctr">
              <a:buNone/>
            </a:pPr>
            <a:r>
              <a:rPr lang="es-ES" dirty="0" smtClean="0"/>
              <a:t>Antioquia: 8; Atlántico: 3; Bogotá: 19</a:t>
            </a:r>
            <a:r>
              <a:rPr lang="es-ES" dirty="0" smtClean="0"/>
              <a:t>; Bolívar</a:t>
            </a:r>
            <a:r>
              <a:rPr lang="es-ES" dirty="0" smtClean="0"/>
              <a:t>:3</a:t>
            </a:r>
            <a:r>
              <a:rPr lang="es-ES" dirty="0" smtClean="0"/>
              <a:t>; Boyacá1</a:t>
            </a:r>
            <a:r>
              <a:rPr lang="es-ES" dirty="0" smtClean="0"/>
              <a:t>; Caldas:3; </a:t>
            </a:r>
          </a:p>
          <a:p>
            <a:pPr marL="0" indent="0" algn="ctr">
              <a:buNone/>
            </a:pPr>
            <a:r>
              <a:rPr lang="es-ES" dirty="0" smtClean="0"/>
              <a:t>Cauca:1; Cundinamarca: 2; Magdalena: 1; Risaralda: 1; Santander: 2; </a:t>
            </a:r>
          </a:p>
          <a:p>
            <a:pPr marL="0" indent="0" algn="ctr">
              <a:buNone/>
            </a:pPr>
            <a:r>
              <a:rPr lang="es-ES" dirty="0" smtClean="0"/>
              <a:t>Valle: 3</a:t>
            </a:r>
          </a:p>
          <a:p>
            <a:pPr marL="0" indent="0" algn="ctr"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8366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Instituciones Acreditadas:</a:t>
            </a:r>
            <a:br>
              <a:rPr lang="es-ES" dirty="0" smtClean="0"/>
            </a:br>
            <a:r>
              <a:rPr lang="es-ES" dirty="0" smtClean="0"/>
              <a:t>Generalidades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ES" dirty="0" smtClean="0"/>
          </a:p>
          <a:p>
            <a:pPr algn="ctr">
              <a:buFont typeface="Wingdings" charset="2"/>
              <a:buChar char="u"/>
            </a:pPr>
            <a:r>
              <a:rPr lang="es-ES" b="1" dirty="0" smtClean="0"/>
              <a:t>Por carácter: </a:t>
            </a:r>
          </a:p>
          <a:p>
            <a:pPr marL="0" lvl="2" indent="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es-ES" sz="2800" dirty="0" smtClean="0"/>
              <a:t>Universidades: 38; Instituciones universitarias</a:t>
            </a:r>
            <a:r>
              <a:rPr lang="es-ES" sz="2800" dirty="0" smtClean="0"/>
              <a:t>: 6</a:t>
            </a:r>
            <a:r>
              <a:rPr lang="es-ES" sz="2800" dirty="0" smtClean="0"/>
              <a:t>; Instituciones tecnológicas:3</a:t>
            </a:r>
          </a:p>
          <a:p>
            <a:pPr marL="0" lvl="2" indent="0" algn="ctr">
              <a:spcBef>
                <a:spcPts val="580"/>
              </a:spcBef>
              <a:buClr>
                <a:schemeClr val="accent1"/>
              </a:buClr>
              <a:buNone/>
            </a:pPr>
            <a:endParaRPr lang="es-ES" dirty="0" smtClean="0"/>
          </a:p>
          <a:p>
            <a:pPr algn="ctr">
              <a:buFont typeface="Wingdings" charset="2"/>
              <a:buChar char="u"/>
            </a:pPr>
            <a:r>
              <a:rPr lang="es-ES" b="1" dirty="0" smtClean="0"/>
              <a:t>Por </a:t>
            </a:r>
            <a:r>
              <a:rPr lang="es-ES" b="1" dirty="0" smtClean="0"/>
              <a:t>vigencia:</a:t>
            </a:r>
            <a:endParaRPr lang="es-ES" b="1" dirty="0" smtClean="0"/>
          </a:p>
          <a:p>
            <a:pPr marL="0" indent="0" algn="ctr">
              <a:buNone/>
            </a:pPr>
            <a:endParaRPr lang="es-ES" b="1" dirty="0" smtClean="0"/>
          </a:p>
          <a:p>
            <a:pPr marL="0" indent="0" algn="ctr">
              <a:buNone/>
            </a:pPr>
            <a:r>
              <a:rPr lang="es-ES" dirty="0" smtClean="0"/>
              <a:t>Diez años: </a:t>
            </a:r>
            <a:r>
              <a:rPr lang="es-ES" dirty="0"/>
              <a:t>4</a:t>
            </a:r>
            <a:r>
              <a:rPr lang="es-ES" dirty="0" smtClean="0"/>
              <a:t>; Ocho años: </a:t>
            </a:r>
            <a:r>
              <a:rPr lang="es-ES" dirty="0"/>
              <a:t>7</a:t>
            </a:r>
            <a:r>
              <a:rPr lang="es-ES" dirty="0" smtClean="0"/>
              <a:t>; Seis años: 13;Cuatro años:23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0367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Sentido de la autoevaluación institucional 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AUTOEVALUACIÓN INSTITUCIONAL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s-ES_tradnl" dirty="0" smtClean="0"/>
          </a:p>
          <a:p>
            <a:pPr algn="ctr">
              <a:buNone/>
            </a:pPr>
            <a:r>
              <a:rPr lang="es-ES_tradnl" sz="4400" dirty="0" smtClean="0"/>
              <a:t>Autoevaluación como un proceso de </a:t>
            </a:r>
            <a:r>
              <a:rPr lang="es-ES_tradnl" sz="4400" b="1" dirty="0" smtClean="0">
                <a:solidFill>
                  <a:srgbClr val="FF0000"/>
                </a:solidFill>
              </a:rPr>
              <a:t>contrastación </a:t>
            </a:r>
            <a:r>
              <a:rPr lang="es-ES_tradnl" sz="4400" dirty="0" smtClean="0"/>
              <a:t>entre el </a:t>
            </a:r>
            <a:r>
              <a:rPr lang="es-ES_tradnl" sz="4400" b="1" dirty="0" smtClean="0">
                <a:solidFill>
                  <a:srgbClr val="FF0000"/>
                </a:solidFill>
              </a:rPr>
              <a:t>actuar universitario </a:t>
            </a:r>
            <a:r>
              <a:rPr lang="es-ES_tradnl" sz="4400" dirty="0" smtClean="0"/>
              <a:t>y su </a:t>
            </a:r>
            <a:r>
              <a:rPr lang="es-ES_tradnl" sz="4400" b="1" dirty="0" smtClean="0">
                <a:solidFill>
                  <a:srgbClr val="FF0000"/>
                </a:solidFill>
              </a:rPr>
              <a:t>concordancia</a:t>
            </a:r>
            <a:r>
              <a:rPr lang="es-ES_tradnl" sz="4400" dirty="0" smtClean="0"/>
              <a:t> con la misión, la visión, los principios y los valores institucionales</a:t>
            </a:r>
            <a:endParaRPr lang="es-CO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AUTOEVALUACIÓN INSTITUCIONAL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Sentido de la autoevaluación:</a:t>
            </a:r>
          </a:p>
          <a:p>
            <a:pPr lvl="1"/>
            <a:endParaRPr lang="es-CO" dirty="0" smtClean="0"/>
          </a:p>
          <a:p>
            <a:pPr lvl="1"/>
            <a:r>
              <a:rPr lang="es-CO" b="1" dirty="0" smtClean="0">
                <a:solidFill>
                  <a:srgbClr val="FF0000"/>
                </a:solidFill>
              </a:rPr>
              <a:t>Continuidad </a:t>
            </a:r>
            <a:r>
              <a:rPr lang="es-CO" dirty="0" smtClean="0"/>
              <a:t>en el trabajo orientado al </a:t>
            </a:r>
            <a:r>
              <a:rPr lang="es-CO" b="1" dirty="0" smtClean="0">
                <a:solidFill>
                  <a:srgbClr val="FF0000"/>
                </a:solidFill>
              </a:rPr>
              <a:t>mejoramiento institucional</a:t>
            </a:r>
          </a:p>
          <a:p>
            <a:pPr lvl="1"/>
            <a:r>
              <a:rPr lang="es-CO" dirty="0" smtClean="0"/>
              <a:t>Coordinación y complementación con la </a:t>
            </a:r>
            <a:r>
              <a:rPr lang="es-CO" dirty="0" smtClean="0">
                <a:solidFill>
                  <a:srgbClr val="FF0000"/>
                </a:solidFill>
              </a:rPr>
              <a:t>P</a:t>
            </a:r>
            <a:r>
              <a:rPr lang="es-CO" b="1" dirty="0" smtClean="0">
                <a:solidFill>
                  <a:srgbClr val="FF0000"/>
                </a:solidFill>
              </a:rPr>
              <a:t>laneación Institucional</a:t>
            </a:r>
          </a:p>
          <a:p>
            <a:pPr lvl="1"/>
            <a:r>
              <a:rPr lang="es-CO" dirty="0" smtClean="0"/>
              <a:t>Fortalecimiento de la </a:t>
            </a:r>
            <a:r>
              <a:rPr lang="es-CO" b="1" dirty="0" smtClean="0">
                <a:solidFill>
                  <a:srgbClr val="FF0000"/>
                </a:solidFill>
              </a:rPr>
              <a:t>autorregulación</a:t>
            </a:r>
          </a:p>
          <a:p>
            <a:pPr lvl="1"/>
            <a:r>
              <a:rPr lang="es-CO" dirty="0" smtClean="0"/>
              <a:t>Consolidación de una </a:t>
            </a:r>
            <a:r>
              <a:rPr lang="es-CO" b="1" dirty="0" smtClean="0">
                <a:solidFill>
                  <a:srgbClr val="FF0000"/>
                </a:solidFill>
              </a:rPr>
              <a:t>cultura y compromiso con la calidad</a:t>
            </a:r>
          </a:p>
          <a:p>
            <a:pPr lvl="1"/>
            <a:r>
              <a:rPr lang="es-ES_tradnl" dirty="0" smtClean="0"/>
              <a:t>Tendencia a que las actividades institucionales se conviertan en </a:t>
            </a:r>
            <a:r>
              <a:rPr lang="es-ES_tradnl" b="1" dirty="0" smtClean="0">
                <a:solidFill>
                  <a:srgbClr val="FF0000"/>
                </a:solidFill>
              </a:rPr>
              <a:t>responsabilidades colectivas</a:t>
            </a:r>
          </a:p>
          <a:p>
            <a:pPr lvl="1"/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Contexto Aseguramiento de la Calidad</a:t>
            </a:r>
            <a:endParaRPr lang="es-CO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AUTOEVALUACIÓN INSTITUCIONAL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Sentido de la autoevaluación:</a:t>
            </a:r>
          </a:p>
          <a:p>
            <a:endParaRPr lang="es-CO" dirty="0" smtClean="0"/>
          </a:p>
          <a:p>
            <a:pPr lvl="1" eaLnBrk="0" hangingPunct="0">
              <a:buFontTx/>
              <a:buChar char="–"/>
            </a:pPr>
            <a:r>
              <a:rPr lang="es-ES_tradnl" dirty="0" smtClean="0">
                <a:latin typeface="Verdana" pitchFamily="34" charset="0"/>
              </a:rPr>
              <a:t>Asegurar el </a:t>
            </a:r>
            <a:r>
              <a:rPr lang="es-ES_tradnl" b="1" dirty="0" smtClean="0">
                <a:solidFill>
                  <a:srgbClr val="FF0000"/>
                </a:solidFill>
                <a:latin typeface="Verdana" pitchFamily="34" charset="0"/>
              </a:rPr>
              <a:t>cumplimiento</a:t>
            </a:r>
            <a:r>
              <a:rPr lang="es-ES_tradnl" b="1" dirty="0" smtClean="0">
                <a:latin typeface="Verdana" pitchFamily="34" charset="0"/>
              </a:rPr>
              <a:t> </a:t>
            </a:r>
            <a:r>
              <a:rPr lang="es-ES_tradnl" dirty="0" smtClean="0">
                <a:latin typeface="Verdana" pitchFamily="34" charset="0"/>
              </a:rPr>
              <a:t>de la Misión y de sus  funciones sustantivas</a:t>
            </a:r>
          </a:p>
          <a:p>
            <a:pPr lvl="1" eaLnBrk="0" hangingPunct="0">
              <a:buFontTx/>
              <a:buChar char="–"/>
            </a:pPr>
            <a:r>
              <a:rPr lang="es-ES_tradnl" dirty="0" smtClean="0">
                <a:latin typeface="Verdana" pitchFamily="34" charset="0"/>
              </a:rPr>
              <a:t>Promover el </a:t>
            </a:r>
            <a:r>
              <a:rPr lang="es-ES_tradnl" b="1" dirty="0" smtClean="0">
                <a:solidFill>
                  <a:srgbClr val="FF0000"/>
                </a:solidFill>
                <a:latin typeface="Verdana" pitchFamily="34" charset="0"/>
              </a:rPr>
              <a:t>ejercicio responsable </a:t>
            </a:r>
            <a:r>
              <a:rPr lang="es-ES_tradnl" dirty="0" smtClean="0">
                <a:latin typeface="Verdana" pitchFamily="34" charset="0"/>
              </a:rPr>
              <a:t>de su autonomía </a:t>
            </a:r>
          </a:p>
          <a:p>
            <a:pPr lvl="1" eaLnBrk="0" hangingPunct="0">
              <a:buFontTx/>
              <a:buChar char="–"/>
            </a:pPr>
            <a:r>
              <a:rPr lang="es-ES_tradnl" b="1" dirty="0" smtClean="0">
                <a:solidFill>
                  <a:srgbClr val="FF0000"/>
                </a:solidFill>
                <a:latin typeface="Verdana" pitchFamily="34" charset="0"/>
              </a:rPr>
              <a:t>Rendir cuentas </a:t>
            </a:r>
            <a:r>
              <a:rPr lang="es-ES_tradnl" dirty="0" smtClean="0">
                <a:latin typeface="Verdana" pitchFamily="34" charset="0"/>
              </a:rPr>
              <a:t>a la </a:t>
            </a:r>
            <a:r>
              <a:rPr lang="es-ES_tradnl" b="1" dirty="0" smtClean="0">
                <a:solidFill>
                  <a:srgbClr val="FF0000"/>
                </a:solidFill>
                <a:latin typeface="Verdana" pitchFamily="34" charset="0"/>
              </a:rPr>
              <a:t>sociedad y al Estado </a:t>
            </a:r>
            <a:r>
              <a:rPr lang="es-ES_tradnl" dirty="0" smtClean="0">
                <a:latin typeface="Verdana" pitchFamily="34" charset="0"/>
              </a:rPr>
              <a:t> sobre el servicio público educación superior a su cargo</a:t>
            </a:r>
          </a:p>
          <a:p>
            <a:pPr lvl="1" eaLnBrk="0" hangingPunct="0">
              <a:buFontTx/>
              <a:buChar char="–"/>
            </a:pPr>
            <a:r>
              <a:rPr lang="es-ES_tradnl" dirty="0" smtClean="0">
                <a:latin typeface="Verdana" pitchFamily="34" charset="0"/>
              </a:rPr>
              <a:t>El </a:t>
            </a:r>
            <a:r>
              <a:rPr lang="es-ES_tradnl" b="1" dirty="0" smtClean="0">
                <a:solidFill>
                  <a:srgbClr val="FF0000"/>
                </a:solidFill>
                <a:latin typeface="Verdana" pitchFamily="34" charset="0"/>
              </a:rPr>
              <a:t>valor de ser examinados </a:t>
            </a:r>
            <a:r>
              <a:rPr lang="es-ES_tradnl" dirty="0" smtClean="0">
                <a:latin typeface="Verdana" pitchFamily="34" charset="0"/>
              </a:rPr>
              <a:t>no sólo por sí mismos, sino también por pares académicos externos</a:t>
            </a:r>
            <a:endParaRPr lang="es-ES" dirty="0" smtClean="0">
              <a:latin typeface="Verdana" pitchFamily="34" charset="0"/>
            </a:endParaRPr>
          </a:p>
          <a:p>
            <a:pPr lvl="1" eaLnBrk="0" hangingPunct="0">
              <a:buFontTx/>
              <a:buChar char="–"/>
            </a:pPr>
            <a:endParaRPr lang="es-ES_tradnl" dirty="0" smtClean="0">
              <a:latin typeface="Verdana" pitchFamily="34" charset="0"/>
            </a:endParaRPr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VALORES AGREGADOS DEL PROCESO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CO" dirty="0" smtClean="0"/>
          </a:p>
          <a:p>
            <a:r>
              <a:rPr lang="es-CO" dirty="0" smtClean="0"/>
              <a:t>Identifica los elementos  que </a:t>
            </a:r>
            <a:r>
              <a:rPr lang="es-CO" b="1" dirty="0" smtClean="0">
                <a:solidFill>
                  <a:srgbClr val="FF0000"/>
                </a:solidFill>
              </a:rPr>
              <a:t>caracterizan y diferencian </a:t>
            </a:r>
            <a:r>
              <a:rPr lang="es-CO" dirty="0" smtClean="0"/>
              <a:t>a la Universidad </a:t>
            </a:r>
            <a:endParaRPr lang="es-CO" dirty="0"/>
          </a:p>
          <a:p>
            <a:r>
              <a:rPr lang="es-CO" dirty="0" smtClean="0"/>
              <a:t>Potencia </a:t>
            </a:r>
            <a:r>
              <a:rPr lang="es-CO" b="1" dirty="0" smtClean="0">
                <a:solidFill>
                  <a:srgbClr val="FF0000"/>
                </a:solidFill>
              </a:rPr>
              <a:t>sinergias </a:t>
            </a:r>
            <a:r>
              <a:rPr lang="es-CO" b="1" dirty="0" smtClean="0">
                <a:solidFill>
                  <a:srgbClr val="FF0000"/>
                </a:solidFill>
              </a:rPr>
              <a:t>institucionales.</a:t>
            </a:r>
            <a:r>
              <a:rPr lang="es-CO" dirty="0" smtClean="0"/>
              <a:t> </a:t>
            </a:r>
            <a:endParaRPr lang="es-CO" dirty="0" smtClean="0"/>
          </a:p>
          <a:p>
            <a:r>
              <a:rPr lang="es-CO" dirty="0" smtClean="0"/>
              <a:t>Favorece una amplia </a:t>
            </a:r>
            <a:r>
              <a:rPr lang="es-CO" b="1" dirty="0" smtClean="0">
                <a:solidFill>
                  <a:srgbClr val="FF0000"/>
                </a:solidFill>
              </a:rPr>
              <a:t>participación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smtClean="0"/>
              <a:t>de la Comunidad </a:t>
            </a:r>
            <a:r>
              <a:rPr lang="es-CO" dirty="0" smtClean="0"/>
              <a:t>Educativa.</a:t>
            </a:r>
            <a:endParaRPr lang="es-CO" dirty="0" smtClean="0">
              <a:solidFill>
                <a:srgbClr val="FF0000"/>
              </a:solidFill>
            </a:endParaRPr>
          </a:p>
          <a:p>
            <a:r>
              <a:rPr lang="es-CO" dirty="0" smtClean="0"/>
              <a:t>Concreta propuesta metodológica para realizar estudios </a:t>
            </a:r>
            <a:r>
              <a:rPr lang="es-CO" b="1" dirty="0" smtClean="0">
                <a:solidFill>
                  <a:srgbClr val="FF0000"/>
                </a:solidFill>
              </a:rPr>
              <a:t>institucionales.</a:t>
            </a:r>
            <a:endParaRPr lang="es-CO" b="1" dirty="0" smtClean="0">
              <a:solidFill>
                <a:srgbClr val="FF0000"/>
              </a:solidFill>
            </a:endParaRP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VALORES AGREGADOS DEL PROCESO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Provee </a:t>
            </a:r>
            <a:r>
              <a:rPr lang="es-CO" dirty="0" smtClean="0"/>
              <a:t>herramientas para </a:t>
            </a:r>
            <a:r>
              <a:rPr lang="es-CO" b="1" dirty="0" smtClean="0">
                <a:solidFill>
                  <a:srgbClr val="FF0000"/>
                </a:solidFill>
              </a:rPr>
              <a:t>recolectar y consolidar </a:t>
            </a:r>
            <a:r>
              <a:rPr lang="es-CO" b="1" dirty="0" smtClean="0">
                <a:solidFill>
                  <a:srgbClr val="FF0000"/>
                </a:solidFill>
              </a:rPr>
              <a:t>información. </a:t>
            </a:r>
            <a:endParaRPr lang="es-CO" b="1" dirty="0" smtClean="0">
              <a:solidFill>
                <a:srgbClr val="FF0000"/>
              </a:solidFill>
            </a:endParaRPr>
          </a:p>
          <a:p>
            <a:r>
              <a:rPr lang="es-CO" b="1" dirty="0" smtClean="0">
                <a:solidFill>
                  <a:srgbClr val="FF0000"/>
                </a:solidFill>
              </a:rPr>
              <a:t>Recupera los ejercicios evaluativos</a:t>
            </a:r>
            <a:r>
              <a:rPr lang="es-CO" dirty="0" smtClean="0"/>
              <a:t> y </a:t>
            </a:r>
            <a:r>
              <a:rPr lang="es-CO" b="1" dirty="0" smtClean="0">
                <a:solidFill>
                  <a:srgbClr val="FF0000"/>
                </a:solidFill>
              </a:rPr>
              <a:t>estudios institucionales</a:t>
            </a:r>
            <a:r>
              <a:rPr lang="es-CO" dirty="0" smtClean="0"/>
              <a:t> realizados por la </a:t>
            </a:r>
            <a:r>
              <a:rPr lang="es-CO" dirty="0" smtClean="0"/>
              <a:t>Universidad.</a:t>
            </a:r>
            <a:endParaRPr lang="es-CO" dirty="0" smtClean="0"/>
          </a:p>
          <a:p>
            <a:r>
              <a:rPr lang="es-CO" b="1" dirty="0" smtClean="0">
                <a:solidFill>
                  <a:srgbClr val="FF0000"/>
                </a:solidFill>
              </a:rPr>
              <a:t>Realiza ejercicios comparativos</a:t>
            </a:r>
            <a:r>
              <a:rPr lang="es-CO" dirty="0" smtClean="0"/>
              <a:t> con universidades </a:t>
            </a:r>
            <a:r>
              <a:rPr lang="es-CO" dirty="0" smtClean="0"/>
              <a:t>pares.</a:t>
            </a:r>
            <a:endParaRPr lang="es-CO" dirty="0" smtClean="0"/>
          </a:p>
          <a:p>
            <a:r>
              <a:rPr lang="es-CO" dirty="0" smtClean="0"/>
              <a:t>Ofrece una batería de instrumentos para realizar </a:t>
            </a:r>
            <a:r>
              <a:rPr lang="es-CO" b="1" dirty="0" smtClean="0">
                <a:solidFill>
                  <a:srgbClr val="FF0000"/>
                </a:solidFill>
              </a:rPr>
              <a:t>estudios de satisfacción periódicos </a:t>
            </a:r>
            <a:r>
              <a:rPr lang="es-CO" dirty="0" smtClean="0"/>
              <a:t>a actores </a:t>
            </a:r>
            <a:r>
              <a:rPr lang="es-CO" dirty="0" smtClean="0"/>
              <a:t>universitarios.</a:t>
            </a: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388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Desafíos y factores críticos </a:t>
            </a:r>
            <a:r>
              <a:rPr lang="es-MX" smtClean="0"/>
              <a:t>de éxito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Construcción de un proceso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2800" dirty="0" smtClean="0"/>
              <a:t>Dificultades</a:t>
            </a:r>
          </a:p>
          <a:p>
            <a:pPr lvl="1"/>
            <a:endParaRPr lang="es-MX" sz="2800" dirty="0" smtClean="0"/>
          </a:p>
          <a:p>
            <a:pPr lvl="1"/>
            <a:r>
              <a:rPr lang="es-MX" sz="2800" dirty="0" smtClean="0"/>
              <a:t>Coordinación de múltiples </a:t>
            </a:r>
            <a:r>
              <a:rPr lang="es-MX" sz="2800" dirty="0" smtClean="0"/>
              <a:t>agendas.</a:t>
            </a:r>
            <a:endParaRPr lang="es-MX" sz="2800" dirty="0" smtClean="0"/>
          </a:p>
          <a:p>
            <a:pPr lvl="1"/>
            <a:r>
              <a:rPr lang="es-MX" sz="2800" dirty="0" smtClean="0"/>
              <a:t>Reconocimiento crítico de las evidencias </a:t>
            </a:r>
            <a:r>
              <a:rPr lang="es-MX" sz="2800" dirty="0" smtClean="0"/>
              <a:t>evaluativas.</a:t>
            </a:r>
            <a:endParaRPr lang="es-MX" sz="2800" dirty="0" smtClean="0"/>
          </a:p>
          <a:p>
            <a:pPr lvl="1"/>
            <a:r>
              <a:rPr lang="es-MX" sz="2800" dirty="0" smtClean="0"/>
              <a:t>Balance e implementación de las propuestas de </a:t>
            </a:r>
            <a:r>
              <a:rPr lang="es-MX" sz="2800" dirty="0" smtClean="0"/>
              <a:t>mejoramiento.</a:t>
            </a:r>
            <a:endParaRPr lang="es-MX" sz="2800" dirty="0" smtClean="0"/>
          </a:p>
          <a:p>
            <a:pPr lvl="1"/>
            <a:r>
              <a:rPr lang="es-MX" sz="2800" dirty="0" smtClean="0"/>
              <a:t>Expectativas diferentes en los actores </a:t>
            </a:r>
            <a:r>
              <a:rPr lang="es-MX" sz="2800" dirty="0" smtClean="0"/>
              <a:t>universitarios.</a:t>
            </a:r>
            <a:endParaRPr lang="es-MX" sz="2800" dirty="0" smtClean="0"/>
          </a:p>
          <a:p>
            <a:pPr lvl="1"/>
            <a:r>
              <a:rPr lang="es-MX" sz="2800" dirty="0" smtClean="0"/>
              <a:t>A mayor tamaño mayores dificultades de </a:t>
            </a:r>
            <a:r>
              <a:rPr lang="es-MX" sz="2800" dirty="0" smtClean="0"/>
              <a:t>participación.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85112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Desafíos organizacionales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Identificación e eimplementación de propuestas de mejoramiento producto de ejercicios evaluativos y de la revisión de las exigencias planteadas por los lineamientos institucionales.</a:t>
            </a:r>
          </a:p>
          <a:p>
            <a:r>
              <a:rPr lang="es-MX" dirty="0" smtClean="0"/>
              <a:t>Concreción de indicadores estratégicos.</a:t>
            </a:r>
          </a:p>
          <a:p>
            <a:r>
              <a:rPr lang="es-MX" dirty="0" smtClean="0"/>
              <a:t>Visibilidad de la investigación y de la producción intelectual</a:t>
            </a:r>
          </a:p>
          <a:p>
            <a:r>
              <a:rPr lang="es-MX" dirty="0" smtClean="0"/>
              <a:t>Documentación de los procesos y resultados de la formación para la investigación</a:t>
            </a:r>
          </a:p>
          <a:p>
            <a:r>
              <a:rPr lang="es-MX" dirty="0" smtClean="0"/>
              <a:t>Examen de la pertinencia y actualidad de los planes de estudio.</a:t>
            </a:r>
          </a:p>
          <a:p>
            <a:r>
              <a:rPr lang="es-MX" dirty="0" smtClean="0"/>
              <a:t>Valoración de los procesos de formación y de lso resultados de aprendizaje.</a:t>
            </a:r>
          </a:p>
          <a:p>
            <a:r>
              <a:rPr lang="es-MX" dirty="0" smtClean="0"/>
              <a:t>Documentación y sinergias en las acciones de proyección social</a:t>
            </a:r>
          </a:p>
          <a:p>
            <a:pPr lvl="1"/>
            <a:endParaRPr lang="es-MX" dirty="0" smtClean="0"/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033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Desafíos metodológicos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Análisis crítico de procesos autoevaluativos </a:t>
            </a:r>
            <a:r>
              <a:rPr lang="es-MX" dirty="0" smtClean="0"/>
              <a:t>adelantados.</a:t>
            </a:r>
            <a:endParaRPr lang="es-MX" dirty="0" smtClean="0"/>
          </a:p>
          <a:p>
            <a:r>
              <a:rPr lang="es-MX" dirty="0" smtClean="0"/>
              <a:t>Claridad del proceso y de sus </a:t>
            </a:r>
            <a:r>
              <a:rPr lang="es-MX" dirty="0" smtClean="0"/>
              <a:t>implicaciones.</a:t>
            </a:r>
            <a:endParaRPr lang="es-MX" dirty="0" smtClean="0"/>
          </a:p>
          <a:p>
            <a:r>
              <a:rPr lang="es-MX" dirty="0" smtClean="0"/>
              <a:t>Organización de los equipos de </a:t>
            </a:r>
            <a:r>
              <a:rPr lang="es-MX" dirty="0" smtClean="0"/>
              <a:t>trabajo.</a:t>
            </a:r>
            <a:endParaRPr lang="es-MX" dirty="0" smtClean="0"/>
          </a:p>
          <a:p>
            <a:r>
              <a:rPr lang="es-MX" dirty="0" smtClean="0"/>
              <a:t>Diseño del Modelo de Autoevaluación Institucional y especificación de las fuentes de evaluación: documentales, estadísticas y de percepción (instrumentos de recolección de datos</a:t>
            </a:r>
            <a:r>
              <a:rPr lang="es-MX" dirty="0" smtClean="0"/>
              <a:t>).</a:t>
            </a:r>
            <a:endParaRPr lang="es-MX" dirty="0" smtClean="0"/>
          </a:p>
          <a:p>
            <a:r>
              <a:rPr lang="es-MX" dirty="0" smtClean="0"/>
              <a:t>Diseño e implementación de un software </a:t>
            </a:r>
            <a:r>
              <a:rPr lang="es-MX" dirty="0" smtClean="0"/>
              <a:t>especializado.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9532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Factores críticos de éxito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s-MX" dirty="0" smtClean="0"/>
          </a:p>
          <a:p>
            <a:r>
              <a:rPr lang="es-MX" dirty="0" smtClean="0"/>
              <a:t>Claridad frente al car</a:t>
            </a:r>
            <a:r>
              <a:rPr lang="es-MX" dirty="0" smtClean="0"/>
              <a:t>ácter de la Universidad. </a:t>
            </a:r>
            <a:endParaRPr lang="es-MX" dirty="0" smtClean="0"/>
          </a:p>
          <a:p>
            <a:r>
              <a:rPr lang="es-MX" dirty="0" smtClean="0"/>
              <a:t>Visión </a:t>
            </a:r>
            <a:r>
              <a:rPr lang="es-MX" dirty="0" smtClean="0"/>
              <a:t>y compromiso de las directivas</a:t>
            </a:r>
          </a:p>
          <a:p>
            <a:r>
              <a:rPr lang="es-MX" dirty="0" smtClean="0"/>
              <a:t>Fondos suficientes y flexibles (Parsimonia: frugalidad y moderación en los gastos)</a:t>
            </a:r>
          </a:p>
          <a:p>
            <a:r>
              <a:rPr lang="es-MX" dirty="0" smtClean="0"/>
              <a:t>Recuperación de la experiencia evaluativa </a:t>
            </a:r>
          </a:p>
          <a:p>
            <a:r>
              <a:rPr lang="es-MX" dirty="0" smtClean="0"/>
              <a:t>Caridad en el diseño metodológico</a:t>
            </a:r>
          </a:p>
          <a:p>
            <a:r>
              <a:rPr lang="es-MX" dirty="0" smtClean="0"/>
              <a:t>Garantizar respuesta oportuna y pertinente de las unidades</a:t>
            </a:r>
          </a:p>
          <a:p>
            <a:r>
              <a:rPr lang="es-MX" dirty="0" smtClean="0"/>
              <a:t>Benchmarking, ejercicios de comparación</a:t>
            </a:r>
          </a:p>
          <a:p>
            <a:r>
              <a:rPr lang="es-MX" dirty="0" smtClean="0"/>
              <a:t>Visita de pares colaboradores, presencia de un par </a:t>
            </a:r>
            <a:r>
              <a:rPr lang="es-MX" dirty="0" smtClean="0"/>
              <a:t>internacional. </a:t>
            </a:r>
            <a:endParaRPr lang="es-MX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03325" y="39688"/>
            <a:ext cx="794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s-ES_tradnl" b="1" u="none">
              <a:solidFill>
                <a:srgbClr val="FFFF00"/>
              </a:solidFill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203325" y="-152400"/>
            <a:ext cx="79406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MX" b="1" u="none" dirty="0">
              <a:solidFill>
                <a:srgbClr val="FFFF00"/>
              </a:solidFill>
              <a:latin typeface="Verdana" pitchFamily="34" charset="0"/>
              <a:cs typeface="Arial" charset="0"/>
            </a:endParaRPr>
          </a:p>
          <a:p>
            <a:endParaRPr lang="es-MX" b="1" u="none" dirty="0">
              <a:solidFill>
                <a:srgbClr val="FFFF00"/>
              </a:solidFill>
              <a:latin typeface="Verdana" pitchFamily="34" charset="0"/>
              <a:cs typeface="Arial" charset="0"/>
            </a:endParaRPr>
          </a:p>
          <a:p>
            <a:endParaRPr lang="es-ES" b="1" u="none" dirty="0">
              <a:solidFill>
                <a:srgbClr val="333399"/>
              </a:solidFill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835696" y="3933056"/>
            <a:ext cx="64103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u="none" dirty="0" smtClean="0">
                <a:latin typeface="Verdana" pitchFamily="34" charset="0"/>
              </a:rPr>
              <a:t>Contextualizado</a:t>
            </a:r>
          </a:p>
          <a:p>
            <a:pPr algn="ctr"/>
            <a:r>
              <a:rPr lang="es-ES_tradnl" u="none" dirty="0" smtClean="0">
                <a:latin typeface="Verdana" pitchFamily="34" charset="0"/>
              </a:rPr>
              <a:t>Objetivo </a:t>
            </a:r>
            <a:endParaRPr lang="es-ES_tradnl" u="none" dirty="0">
              <a:latin typeface="Verdana" pitchFamily="34" charset="0"/>
            </a:endParaRPr>
          </a:p>
          <a:p>
            <a:pPr algn="ctr"/>
            <a:r>
              <a:rPr lang="es-ES_tradnl" u="none" dirty="0" smtClean="0">
                <a:latin typeface="Verdana" pitchFamily="34" charset="0"/>
              </a:rPr>
              <a:t>Transparente</a:t>
            </a:r>
            <a:endParaRPr lang="es-ES_tradnl" u="none" dirty="0">
              <a:latin typeface="Verdana" pitchFamily="34" charset="0"/>
            </a:endParaRPr>
          </a:p>
          <a:p>
            <a:pPr algn="ctr"/>
            <a:r>
              <a:rPr lang="es-ES_tradnl" u="none" dirty="0">
                <a:latin typeface="Verdana" pitchFamily="34" charset="0"/>
              </a:rPr>
              <a:t>Participación de todos los estamentos </a:t>
            </a:r>
          </a:p>
          <a:p>
            <a:pPr algn="ctr"/>
            <a:r>
              <a:rPr lang="es-ES_tradnl" u="none" dirty="0">
                <a:latin typeface="Verdana" pitchFamily="34" charset="0"/>
              </a:rPr>
              <a:t>Representatividad en la información  </a:t>
            </a:r>
          </a:p>
          <a:p>
            <a:pPr algn="ctr"/>
            <a:r>
              <a:rPr lang="es-ES_tradnl" u="none" dirty="0" smtClean="0">
                <a:latin typeface="Verdana" pitchFamily="34" charset="0"/>
              </a:rPr>
              <a:t>Comprehensivo</a:t>
            </a:r>
            <a:endParaRPr lang="es-ES_tradnl" u="none" dirty="0">
              <a:latin typeface="Verdana" pitchFamily="34" charset="0"/>
            </a:endParaRPr>
          </a:p>
          <a:p>
            <a:pPr algn="ctr"/>
            <a:r>
              <a:rPr lang="es-ES_tradnl" b="1" u="none" dirty="0">
                <a:solidFill>
                  <a:srgbClr val="FF0000"/>
                </a:solidFill>
                <a:latin typeface="Verdana" pitchFamily="34" charset="0"/>
              </a:rPr>
              <a:t>Con consecuencias para el mejoramiento</a:t>
            </a:r>
            <a:endParaRPr lang="es-ES" b="1" u="none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2715" name="AutoShape 11"/>
          <p:cNvSpPr>
            <a:spLocks noChangeArrowheads="1"/>
          </p:cNvSpPr>
          <p:nvPr/>
        </p:nvSpPr>
        <p:spPr bwMode="auto">
          <a:xfrm>
            <a:off x="1620838" y="1828800"/>
            <a:ext cx="6911975" cy="1944688"/>
          </a:xfrm>
          <a:prstGeom prst="downArrowCallout">
            <a:avLst>
              <a:gd name="adj1" fmla="val 88857"/>
              <a:gd name="adj2" fmla="val 88248"/>
              <a:gd name="adj3" fmla="val 16667"/>
              <a:gd name="adj4" fmla="val 66667"/>
            </a:avLst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547813" y="1916113"/>
            <a:ext cx="6840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u="none" dirty="0" smtClean="0">
                <a:latin typeface="Verdana" pitchFamily="34" charset="0"/>
              </a:rPr>
              <a:t>La </a:t>
            </a:r>
            <a:r>
              <a:rPr lang="es-ES_tradnl" u="none" dirty="0">
                <a:latin typeface="Verdana" pitchFamily="34" charset="0"/>
              </a:rPr>
              <a:t>opción </a:t>
            </a:r>
            <a:r>
              <a:rPr lang="es-ES_tradnl" u="none" dirty="0" smtClean="0">
                <a:latin typeface="Verdana" pitchFamily="34" charset="0"/>
              </a:rPr>
              <a:t>por </a:t>
            </a:r>
            <a:r>
              <a:rPr lang="es-ES_tradnl" u="none" dirty="0">
                <a:latin typeface="Verdana" pitchFamily="34" charset="0"/>
              </a:rPr>
              <a:t>la calidad se </a:t>
            </a:r>
            <a:r>
              <a:rPr lang="es-ES_tradnl" u="none" dirty="0" smtClean="0">
                <a:latin typeface="Verdana" pitchFamily="34" charset="0"/>
              </a:rPr>
              <a:t>expresa </a:t>
            </a:r>
            <a:r>
              <a:rPr lang="es-ES_tradnl" u="none" dirty="0">
                <a:latin typeface="Verdana" pitchFamily="34" charset="0"/>
              </a:rPr>
              <a:t>en un proceso </a:t>
            </a:r>
            <a:r>
              <a:rPr lang="es-ES_tradnl" u="none" dirty="0" err="1">
                <a:latin typeface="Verdana" pitchFamily="34" charset="0"/>
              </a:rPr>
              <a:t>autoevaluativo</a:t>
            </a:r>
            <a:r>
              <a:rPr lang="es-ES_tradnl" u="none" dirty="0">
                <a:latin typeface="Verdana" pitchFamily="34" charset="0"/>
              </a:rPr>
              <a:t> institucional </a:t>
            </a:r>
            <a:r>
              <a:rPr lang="es-ES_tradnl" dirty="0" smtClean="0">
                <a:latin typeface="Verdana" pitchFamily="34" charset="0"/>
              </a:rPr>
              <a:t>que se caracteriza</a:t>
            </a:r>
            <a:r>
              <a:rPr lang="es-ES_tradnl" u="none" dirty="0" smtClean="0">
                <a:latin typeface="Verdana" pitchFamily="34" charset="0"/>
              </a:rPr>
              <a:t> </a:t>
            </a:r>
            <a:r>
              <a:rPr lang="es-ES_tradnl" u="none" dirty="0">
                <a:latin typeface="Verdana" pitchFamily="34" charset="0"/>
              </a:rPr>
              <a:t>por:</a:t>
            </a:r>
            <a:endParaRPr lang="es-ES" u="none" dirty="0">
              <a:latin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051720" y="620688"/>
            <a:ext cx="568863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>
                <a:solidFill>
                  <a:srgbClr val="FF0000"/>
                </a:solidFill>
              </a:rPr>
              <a:t>SÍNTESIS</a:t>
            </a:r>
            <a:endParaRPr lang="es-CO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000" b="1" dirty="0"/>
              <a:t>Estado del arte del </a:t>
            </a:r>
            <a:r>
              <a:rPr lang="es-CO" sz="2000" b="1" dirty="0" smtClean="0"/>
              <a:t>Sistema Nacional de Acreditación e</a:t>
            </a:r>
            <a:br>
              <a:rPr lang="es-CO" sz="2000" b="1" dirty="0" smtClean="0"/>
            </a:br>
            <a:r>
              <a:rPr lang="es-CO" sz="2000" b="1" dirty="0" smtClean="0"/>
              <a:t>identificación </a:t>
            </a:r>
            <a:r>
              <a:rPr lang="es-CO" sz="2000" b="1" dirty="0"/>
              <a:t>de rutas y </a:t>
            </a:r>
            <a:r>
              <a:rPr lang="es-CO" sz="2000" b="1" dirty="0" smtClean="0"/>
              <a:t>tópicos de </a:t>
            </a:r>
            <a:r>
              <a:rPr lang="es-CO" sz="2000" b="1" dirty="0"/>
              <a:t>investigación </a:t>
            </a:r>
            <a:r>
              <a:rPr lang="es-CO" sz="2000" b="1" dirty="0" smtClean="0"/>
              <a:t>y profundización</a:t>
            </a:r>
          </a:p>
          <a:p>
            <a:pPr marL="0" indent="0" algn="ctr">
              <a:buNone/>
            </a:pPr>
            <a:r>
              <a:rPr lang="es-CO" sz="2000" b="1" dirty="0" smtClean="0"/>
              <a:t>para el mejoramiento </a:t>
            </a:r>
            <a:r>
              <a:rPr lang="es-CO" sz="2000" b="1" dirty="0"/>
              <a:t>de las condiciones de </a:t>
            </a:r>
            <a:r>
              <a:rPr lang="es-CO" sz="2000" b="1" dirty="0" smtClean="0"/>
              <a:t>calidad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2200" b="1" dirty="0" smtClean="0"/>
              <a:t>Juan Bautista Jaramillo Herrera</a:t>
            </a:r>
          </a:p>
          <a:p>
            <a:pPr algn="ctr">
              <a:buNone/>
            </a:pPr>
            <a:r>
              <a:rPr lang="es-MX" sz="2200" dirty="0" smtClean="0"/>
              <a:t>Grupo de investigación en evaluación (Universidad Nacional)</a:t>
            </a:r>
          </a:p>
          <a:p>
            <a:pPr algn="ctr">
              <a:buNone/>
            </a:pPr>
            <a:r>
              <a:rPr lang="es-MX" dirty="0" smtClean="0"/>
              <a:t>Convenio MEN-SECAB</a:t>
            </a:r>
          </a:p>
          <a:p>
            <a:pPr algn="ctr">
              <a:buNone/>
            </a:pPr>
            <a:r>
              <a:rPr lang="es-MX" dirty="0" smtClean="0"/>
              <a:t>2012</a:t>
            </a:r>
          </a:p>
          <a:p>
            <a:pPr algn="ctr">
              <a:buNone/>
            </a:pPr>
            <a:r>
              <a:rPr lang="es-CO" dirty="0" smtClean="0">
                <a:hlinkClick r:id="rId2"/>
              </a:rPr>
              <a:t>http://convenioandresbello.org/superior/</a:t>
            </a:r>
            <a:endParaRPr lang="es-CO" dirty="0" smtClean="0"/>
          </a:p>
          <a:p>
            <a:pPr algn="ctr">
              <a:buNone/>
            </a:pPr>
            <a:endParaRPr lang="es-CO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dirty="0" smtClean="0"/>
              <a:t>Conceptos emitidos por el CNA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799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 </a:t>
            </a:r>
            <a:r>
              <a:rPr lang="es-MX" sz="3200" dirty="0"/>
              <a:t>S</a:t>
            </a:r>
            <a:r>
              <a:rPr lang="es-MX" sz="3200" dirty="0" smtClean="0"/>
              <a:t>istemas </a:t>
            </a:r>
            <a:r>
              <a:rPr lang="es-MX" sz="3200" dirty="0" smtClean="0"/>
              <a:t>de </a:t>
            </a:r>
            <a:r>
              <a:rPr lang="es-MX" sz="3200" dirty="0" smtClean="0"/>
              <a:t>Aseguramiento </a:t>
            </a:r>
            <a:r>
              <a:rPr lang="es-MX" sz="3200" dirty="0" smtClean="0"/>
              <a:t>de </a:t>
            </a:r>
            <a:r>
              <a:rPr lang="es-MX" sz="3200" dirty="0" smtClean="0"/>
              <a:t> </a:t>
            </a:r>
            <a:r>
              <a:rPr lang="es-MX" sz="3200" dirty="0"/>
              <a:t>C</a:t>
            </a:r>
            <a:r>
              <a:rPr lang="es-MX" sz="3200" dirty="0" smtClean="0"/>
              <a:t>alidad</a:t>
            </a:r>
            <a:endParaRPr lang="es-CO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348499"/>
              </p:ext>
            </p:extLst>
          </p:nvPr>
        </p:nvGraphicFramePr>
        <p:xfrm>
          <a:off x="457200" y="1744961"/>
          <a:ext cx="7931224" cy="437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224"/>
              </a:tblGrid>
              <a:tr h="540217">
                <a:tc>
                  <a:txBody>
                    <a:bodyPr/>
                    <a:lstStyle/>
                    <a:p>
                      <a:pPr algn="ctr"/>
                      <a:r>
                        <a:rPr lang="es-MX" sz="3600" dirty="0" smtClean="0"/>
                        <a:t>Con sistemas establecidos</a:t>
                      </a:r>
                      <a:endParaRPr lang="es-CO" sz="3600" dirty="0"/>
                    </a:p>
                  </a:txBody>
                  <a:tcPr/>
                </a:tc>
              </a:tr>
              <a:tr h="373611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s-MX" sz="240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MX" sz="2800" dirty="0" smtClean="0"/>
                        <a:t>Argentina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MX" sz="2800" dirty="0" smtClean="0"/>
                        <a:t>Chile</a:t>
                      </a:r>
                      <a:endParaRPr lang="es-MX" sz="280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MX" sz="2800" dirty="0" smtClean="0"/>
                        <a:t>Colombia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MX" sz="2800" dirty="0" smtClean="0"/>
                        <a:t>Costa</a:t>
                      </a:r>
                      <a:r>
                        <a:rPr lang="es-MX" sz="2800" baseline="0" dirty="0" smtClean="0"/>
                        <a:t> Rica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MX" sz="2800" baseline="0" dirty="0" smtClean="0"/>
                        <a:t>España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MX" sz="2800" baseline="0" dirty="0" smtClean="0"/>
                        <a:t>México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MX" sz="2800" baseline="0" dirty="0" smtClean="0"/>
                        <a:t>Portugal</a:t>
                      </a:r>
                      <a:endParaRPr lang="es-CO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6632"/>
            <a:ext cx="8229600" cy="880120"/>
          </a:xfrm>
        </p:spPr>
        <p:txBody>
          <a:bodyPr/>
          <a:lstStyle/>
          <a:p>
            <a:r>
              <a:rPr lang="es-MX" sz="4800" dirty="0" smtClean="0"/>
              <a:t>Acreditación de Programas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5936" y="1384176"/>
            <a:ext cx="4690864" cy="2260848"/>
          </a:xfrm>
        </p:spPr>
        <p:txBody>
          <a:bodyPr>
            <a:normAutofit/>
          </a:bodyPr>
          <a:lstStyle/>
          <a:p>
            <a:r>
              <a:rPr lang="es-CO" dirty="0"/>
              <a:t>144 IES </a:t>
            </a:r>
            <a:r>
              <a:rPr lang="es-CO" dirty="0" smtClean="0"/>
              <a:t>(</a:t>
            </a:r>
            <a:r>
              <a:rPr lang="es-CO" dirty="0"/>
              <a:t>53</a:t>
            </a:r>
            <a:r>
              <a:rPr lang="es-CO" dirty="0" smtClean="0"/>
              <a:t>%) con programas acreditados de las 271 reportadas </a:t>
            </a:r>
            <a:r>
              <a:rPr lang="es-CO" dirty="0"/>
              <a:t>a octubre de 2012 con programas de pregrado activos </a:t>
            </a:r>
            <a:r>
              <a:rPr lang="es-CO" dirty="0" smtClean="0"/>
              <a:t>en el SNIES.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4097429"/>
            <a:ext cx="454684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s-CO" dirty="0" smtClean="0"/>
              <a:t>De 6.366 programas de pregrado registrados sólo 910 (14,3%) han sido acreditados con alta calidad.</a:t>
            </a:r>
          </a:p>
          <a:p>
            <a:endParaRPr lang="es-C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77072"/>
            <a:ext cx="3096343" cy="210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41" y="1412776"/>
            <a:ext cx="3162295" cy="1967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83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49288"/>
            <a:ext cx="8229600" cy="979512"/>
          </a:xfrm>
        </p:spPr>
        <p:txBody>
          <a:bodyPr/>
          <a:lstStyle/>
          <a:p>
            <a:r>
              <a:rPr lang="es-MX" sz="4800" dirty="0" smtClean="0"/>
              <a:t>Acreditación de Programas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165923"/>
          </a:xfrm>
        </p:spPr>
        <p:txBody>
          <a:bodyPr/>
          <a:lstStyle/>
          <a:p>
            <a:pPr>
              <a:buNone/>
            </a:pPr>
            <a:r>
              <a:rPr lang="es-CO" b="1" dirty="0" smtClean="0"/>
              <a:t>	1.588 </a:t>
            </a:r>
            <a:r>
              <a:rPr lang="es-CO" dirty="0" smtClean="0"/>
              <a:t>procesos observados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b="1" dirty="0" smtClean="0"/>
              <a:t>1.378 </a:t>
            </a:r>
            <a:r>
              <a:rPr lang="es-CO" dirty="0" smtClean="0"/>
              <a:t>procesos capturados </a:t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Se clasificaron </a:t>
            </a:r>
            <a:r>
              <a:rPr lang="es-CO" b="1" dirty="0" smtClean="0"/>
              <a:t>19.596 </a:t>
            </a:r>
            <a:r>
              <a:rPr lang="es-CO" dirty="0" smtClean="0"/>
              <a:t>aspectos contenidos en los conceptos emitidos por el CNA (Instituciones Universitarias y Universidades)</a:t>
            </a:r>
            <a:endParaRPr lang="es-MX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7108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 smtClean="0"/>
              <a:t>Acreditación de Programas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s-CO" dirty="0" smtClean="0"/>
              <a:t>Características predominantes en análisis realizado </a:t>
            </a:r>
            <a:r>
              <a:rPr lang="es-CO" b="1" dirty="0" smtClean="0"/>
              <a:t>#12 </a:t>
            </a:r>
            <a:r>
              <a:rPr lang="es-CO" dirty="0" smtClean="0"/>
              <a:t>“</a:t>
            </a:r>
            <a:r>
              <a:rPr lang="es-CO" b="1" dirty="0" smtClean="0">
                <a:solidFill>
                  <a:schemeClr val="accent2"/>
                </a:solidFill>
              </a:rPr>
              <a:t>Número, dedicación y nivel de formación de los docentes</a:t>
            </a:r>
            <a:r>
              <a:rPr lang="es-CO" dirty="0" smtClean="0"/>
              <a:t>” (9.8%)</a:t>
            </a:r>
            <a:br>
              <a:rPr lang="es-CO" dirty="0" smtClean="0"/>
            </a:br>
            <a:r>
              <a:rPr lang="es-CO" b="1" dirty="0" smtClean="0"/>
              <a:t># 27 </a:t>
            </a:r>
            <a:r>
              <a:rPr lang="es-CO" dirty="0" smtClean="0"/>
              <a:t>“</a:t>
            </a:r>
            <a:r>
              <a:rPr lang="es-CO" b="1" dirty="0" smtClean="0">
                <a:solidFill>
                  <a:schemeClr val="accent2"/>
                </a:solidFill>
              </a:rPr>
              <a:t>Compromiso con la investigación</a:t>
            </a:r>
            <a:r>
              <a:rPr lang="es-CO" dirty="0" smtClean="0"/>
              <a:t>” (21.2%)</a:t>
            </a:r>
            <a:br>
              <a:rPr lang="es-CO" dirty="0" smtClean="0"/>
            </a:br>
            <a:endParaRPr lang="es-CO" dirty="0"/>
          </a:p>
          <a:p>
            <a:pPr marL="0" indent="0"/>
            <a:r>
              <a:rPr lang="es-CO" dirty="0" smtClean="0"/>
              <a:t>     </a:t>
            </a:r>
            <a:r>
              <a:rPr lang="es-MX" dirty="0" smtClean="0"/>
              <a:t>Sin embargo, </a:t>
            </a:r>
          </a:p>
          <a:p>
            <a:pPr marL="400050" lvl="1" indent="0">
              <a:buNone/>
            </a:pPr>
            <a:r>
              <a:rPr lang="es-MX" sz="2400" dirty="0" smtClean="0"/>
              <a:t>“</a:t>
            </a:r>
            <a:r>
              <a:rPr lang="es-MX" sz="2400" b="1" dirty="0" smtClean="0">
                <a:solidFill>
                  <a:schemeClr val="accent2"/>
                </a:solidFill>
              </a:rPr>
              <a:t>Proyecto Institucional</a:t>
            </a:r>
            <a:r>
              <a:rPr lang="es-MX" sz="2400" dirty="0" smtClean="0"/>
              <a:t>” </a:t>
            </a:r>
            <a:br>
              <a:rPr lang="es-MX" sz="2400" dirty="0" smtClean="0"/>
            </a:b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Aspectos positivos: </a:t>
            </a:r>
            <a:r>
              <a:rPr lang="es-MX" sz="2400" dirty="0" smtClean="0"/>
              <a:t>2.6% /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Recomendaciones:</a:t>
            </a:r>
            <a:r>
              <a:rPr lang="es-MX" sz="2400" dirty="0" smtClean="0"/>
              <a:t> 0.6%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pPr marL="400050" lvl="1" indent="0">
              <a:buNone/>
            </a:pPr>
            <a:r>
              <a:rPr lang="es-MX" sz="2400" dirty="0" smtClean="0"/>
              <a:t>“</a:t>
            </a:r>
            <a:r>
              <a:rPr lang="es-MX" sz="2400" b="1" dirty="0" smtClean="0">
                <a:solidFill>
                  <a:schemeClr val="accent2"/>
                </a:solidFill>
              </a:rPr>
              <a:t>Proyecto Educativo del Programa</a:t>
            </a:r>
            <a:r>
              <a:rPr lang="es-MX" sz="2400" dirty="0" smtClean="0"/>
              <a:t>” </a:t>
            </a:r>
            <a:br>
              <a:rPr lang="es-MX" sz="2400" dirty="0" smtClean="0"/>
            </a:b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Aspectos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</a:rPr>
              <a:t>positivos: </a:t>
            </a:r>
            <a:r>
              <a:rPr lang="es-MX" sz="2400" dirty="0" smtClean="0"/>
              <a:t>1.7% </a:t>
            </a:r>
            <a:r>
              <a:rPr lang="es-MX" sz="2400" dirty="0"/>
              <a:t>/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</a:rPr>
              <a:t>Recomendaciones:</a:t>
            </a:r>
            <a:r>
              <a:rPr lang="es-MX" sz="2400" dirty="0"/>
              <a:t> </a:t>
            </a:r>
            <a:r>
              <a:rPr lang="es-MX" sz="2400" dirty="0" smtClean="0"/>
              <a:t>1%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30895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755576" y="1340768"/>
            <a:ext cx="7560840" cy="5159071"/>
            <a:chOff x="755576" y="1353520"/>
            <a:chExt cx="7560840" cy="5159071"/>
          </a:xfrm>
        </p:grpSpPr>
        <p:sp>
          <p:nvSpPr>
            <p:cNvPr id="16" name="15 Forma libre"/>
            <p:cNvSpPr/>
            <p:nvPr/>
          </p:nvSpPr>
          <p:spPr>
            <a:xfrm>
              <a:off x="755576" y="1560160"/>
              <a:ext cx="7560840" cy="1367100"/>
            </a:xfrm>
            <a:custGeom>
              <a:avLst/>
              <a:gdLst>
                <a:gd name="connsiteX0" fmla="*/ 0 w 7560840"/>
                <a:gd name="connsiteY0" fmla="*/ 0 h 1367100"/>
                <a:gd name="connsiteX1" fmla="*/ 7560840 w 7560840"/>
                <a:gd name="connsiteY1" fmla="*/ 0 h 1367100"/>
                <a:gd name="connsiteX2" fmla="*/ 7560840 w 7560840"/>
                <a:gd name="connsiteY2" fmla="*/ 1367100 h 1367100"/>
                <a:gd name="connsiteX3" fmla="*/ 0 w 7560840"/>
                <a:gd name="connsiteY3" fmla="*/ 1367100 h 1367100"/>
                <a:gd name="connsiteX4" fmla="*/ 0 w 7560840"/>
                <a:gd name="connsiteY4" fmla="*/ 0 h 1367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0840" h="1367100">
                  <a:moveTo>
                    <a:pt x="0" y="0"/>
                  </a:moveTo>
                  <a:lnTo>
                    <a:pt x="7560840" y="0"/>
                  </a:lnTo>
                  <a:lnTo>
                    <a:pt x="7560840" y="1367100"/>
                  </a:lnTo>
                  <a:lnTo>
                    <a:pt x="0" y="13671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805" tIns="291592" rIns="586805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Misión y Proyecto Institucional 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Autoevaluación y Autorregulación 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Organización, gestión y administración 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Recursos financieros </a:t>
              </a:r>
              <a:endParaRPr lang="es-CO" sz="1400" kern="1200" dirty="0"/>
            </a:p>
          </p:txBody>
        </p:sp>
        <p:sp>
          <p:nvSpPr>
            <p:cNvPr id="17" name="16 Forma libre"/>
            <p:cNvSpPr/>
            <p:nvPr/>
          </p:nvSpPr>
          <p:spPr>
            <a:xfrm>
              <a:off x="1133618" y="1353520"/>
              <a:ext cx="5292588" cy="413280"/>
            </a:xfrm>
            <a:custGeom>
              <a:avLst/>
              <a:gdLst>
                <a:gd name="connsiteX0" fmla="*/ 0 w 5292588"/>
                <a:gd name="connsiteY0" fmla="*/ 68881 h 413280"/>
                <a:gd name="connsiteX1" fmla="*/ 68881 w 5292588"/>
                <a:gd name="connsiteY1" fmla="*/ 0 h 413280"/>
                <a:gd name="connsiteX2" fmla="*/ 5223707 w 5292588"/>
                <a:gd name="connsiteY2" fmla="*/ 0 h 413280"/>
                <a:gd name="connsiteX3" fmla="*/ 5292588 w 5292588"/>
                <a:gd name="connsiteY3" fmla="*/ 68881 h 413280"/>
                <a:gd name="connsiteX4" fmla="*/ 5292588 w 5292588"/>
                <a:gd name="connsiteY4" fmla="*/ 344399 h 413280"/>
                <a:gd name="connsiteX5" fmla="*/ 5223707 w 5292588"/>
                <a:gd name="connsiteY5" fmla="*/ 413280 h 413280"/>
                <a:gd name="connsiteX6" fmla="*/ 68881 w 5292588"/>
                <a:gd name="connsiteY6" fmla="*/ 413280 h 413280"/>
                <a:gd name="connsiteX7" fmla="*/ 0 w 5292588"/>
                <a:gd name="connsiteY7" fmla="*/ 344399 h 413280"/>
                <a:gd name="connsiteX8" fmla="*/ 0 w 5292588"/>
                <a:gd name="connsiteY8" fmla="*/ 68881 h 4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2588" h="413280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5223707" y="0"/>
                  </a:lnTo>
                  <a:cubicBezTo>
                    <a:pt x="5261749" y="0"/>
                    <a:pt x="5292588" y="30839"/>
                    <a:pt x="5292588" y="68881"/>
                  </a:cubicBezTo>
                  <a:lnTo>
                    <a:pt x="5292588" y="344399"/>
                  </a:lnTo>
                  <a:cubicBezTo>
                    <a:pt x="5292588" y="382441"/>
                    <a:pt x="5261749" y="413280"/>
                    <a:pt x="5223707" y="413280"/>
                  </a:cubicBezTo>
                  <a:lnTo>
                    <a:pt x="68881" y="413280"/>
                  </a:lnTo>
                  <a:cubicBezTo>
                    <a:pt x="30839" y="413280"/>
                    <a:pt x="0" y="382441"/>
                    <a:pt x="0" y="344399"/>
                  </a:cubicBezTo>
                  <a:lnTo>
                    <a:pt x="0" y="688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0222" tIns="20175" rIns="220222" bIns="20175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/>
                <a:t>Factores: </a:t>
              </a:r>
              <a:endParaRPr lang="es-CO" sz="1400" b="1" kern="1200" dirty="0"/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755576" y="3209501"/>
              <a:ext cx="7560840" cy="2160900"/>
            </a:xfrm>
            <a:custGeom>
              <a:avLst/>
              <a:gdLst>
                <a:gd name="connsiteX0" fmla="*/ 0 w 7560840"/>
                <a:gd name="connsiteY0" fmla="*/ 0 h 2160900"/>
                <a:gd name="connsiteX1" fmla="*/ 7560840 w 7560840"/>
                <a:gd name="connsiteY1" fmla="*/ 0 h 2160900"/>
                <a:gd name="connsiteX2" fmla="*/ 7560840 w 7560840"/>
                <a:gd name="connsiteY2" fmla="*/ 2160900 h 2160900"/>
                <a:gd name="connsiteX3" fmla="*/ 0 w 7560840"/>
                <a:gd name="connsiteY3" fmla="*/ 2160900 h 2160900"/>
                <a:gd name="connsiteX4" fmla="*/ 0 w 7560840"/>
                <a:gd name="connsiteY4" fmla="*/ 0 h 216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0840" h="2160900">
                  <a:moveTo>
                    <a:pt x="0" y="0"/>
                  </a:moveTo>
                  <a:lnTo>
                    <a:pt x="7560840" y="0"/>
                  </a:lnTo>
                  <a:lnTo>
                    <a:pt x="7560840" y="2160900"/>
                  </a:lnTo>
                  <a:lnTo>
                    <a:pt x="0" y="21609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805" tIns="291592" rIns="586805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Orientaciones y estrategias del proyecto institucional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Sistemas de autoevaluación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Capacidad de gestión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Administración y gestión y funciones institucionales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Recursos financieros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Gestión financiera y presupuestal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Presupuesto y funciones sustantivas</a:t>
              </a:r>
              <a:endParaRPr lang="es-CO" sz="1400" kern="1200" dirty="0"/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1133618" y="3002861"/>
              <a:ext cx="5292588" cy="413280"/>
            </a:xfrm>
            <a:custGeom>
              <a:avLst/>
              <a:gdLst>
                <a:gd name="connsiteX0" fmla="*/ 0 w 5292588"/>
                <a:gd name="connsiteY0" fmla="*/ 68881 h 413280"/>
                <a:gd name="connsiteX1" fmla="*/ 68881 w 5292588"/>
                <a:gd name="connsiteY1" fmla="*/ 0 h 413280"/>
                <a:gd name="connsiteX2" fmla="*/ 5223707 w 5292588"/>
                <a:gd name="connsiteY2" fmla="*/ 0 h 413280"/>
                <a:gd name="connsiteX3" fmla="*/ 5292588 w 5292588"/>
                <a:gd name="connsiteY3" fmla="*/ 68881 h 413280"/>
                <a:gd name="connsiteX4" fmla="*/ 5292588 w 5292588"/>
                <a:gd name="connsiteY4" fmla="*/ 344399 h 413280"/>
                <a:gd name="connsiteX5" fmla="*/ 5223707 w 5292588"/>
                <a:gd name="connsiteY5" fmla="*/ 413280 h 413280"/>
                <a:gd name="connsiteX6" fmla="*/ 68881 w 5292588"/>
                <a:gd name="connsiteY6" fmla="*/ 413280 h 413280"/>
                <a:gd name="connsiteX7" fmla="*/ 0 w 5292588"/>
                <a:gd name="connsiteY7" fmla="*/ 344399 h 413280"/>
                <a:gd name="connsiteX8" fmla="*/ 0 w 5292588"/>
                <a:gd name="connsiteY8" fmla="*/ 68881 h 4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2588" h="413280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5223707" y="0"/>
                  </a:lnTo>
                  <a:cubicBezTo>
                    <a:pt x="5261749" y="0"/>
                    <a:pt x="5292588" y="30839"/>
                    <a:pt x="5292588" y="68881"/>
                  </a:cubicBezTo>
                  <a:lnTo>
                    <a:pt x="5292588" y="344399"/>
                  </a:lnTo>
                  <a:cubicBezTo>
                    <a:pt x="5292588" y="382441"/>
                    <a:pt x="5261749" y="413280"/>
                    <a:pt x="5223707" y="413280"/>
                  </a:cubicBezTo>
                  <a:lnTo>
                    <a:pt x="68881" y="413280"/>
                  </a:lnTo>
                  <a:cubicBezTo>
                    <a:pt x="30839" y="413280"/>
                    <a:pt x="0" y="382441"/>
                    <a:pt x="0" y="344399"/>
                  </a:cubicBezTo>
                  <a:lnTo>
                    <a:pt x="0" y="688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0222" tIns="20175" rIns="220222" bIns="20175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i="0" kern="1200" dirty="0" smtClean="0"/>
                <a:t>Características</a:t>
              </a:r>
              <a:r>
                <a:rPr lang="es-CO" sz="1400" b="1" kern="1200" dirty="0" smtClean="0"/>
                <a:t>: </a:t>
              </a:r>
              <a:endParaRPr lang="es-CO" sz="1400" b="1" kern="1200" dirty="0"/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755576" y="5652641"/>
              <a:ext cx="7560840" cy="859950"/>
            </a:xfrm>
            <a:custGeom>
              <a:avLst/>
              <a:gdLst>
                <a:gd name="connsiteX0" fmla="*/ 0 w 7560840"/>
                <a:gd name="connsiteY0" fmla="*/ 0 h 859950"/>
                <a:gd name="connsiteX1" fmla="*/ 7560840 w 7560840"/>
                <a:gd name="connsiteY1" fmla="*/ 0 h 859950"/>
                <a:gd name="connsiteX2" fmla="*/ 7560840 w 7560840"/>
                <a:gd name="connsiteY2" fmla="*/ 859950 h 859950"/>
                <a:gd name="connsiteX3" fmla="*/ 0 w 7560840"/>
                <a:gd name="connsiteY3" fmla="*/ 859950 h 859950"/>
                <a:gd name="connsiteX4" fmla="*/ 0 w 7560840"/>
                <a:gd name="connsiteY4" fmla="*/ 0 h 85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60840" h="859950">
                  <a:moveTo>
                    <a:pt x="0" y="0"/>
                  </a:moveTo>
                  <a:lnTo>
                    <a:pt x="7560840" y="0"/>
                  </a:lnTo>
                  <a:lnTo>
                    <a:pt x="7560840" y="859950"/>
                  </a:lnTo>
                  <a:lnTo>
                    <a:pt x="0" y="8599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86805" tIns="291592" rIns="586805" bIns="99568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Investigación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CO" sz="1400" kern="1200" dirty="0" smtClean="0"/>
                <a:t>Planta Profesoral  </a:t>
              </a:r>
              <a:endParaRPr lang="es-CO" sz="1400" kern="1200" dirty="0"/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1133618" y="5446001"/>
              <a:ext cx="5292588" cy="413280"/>
            </a:xfrm>
            <a:custGeom>
              <a:avLst/>
              <a:gdLst>
                <a:gd name="connsiteX0" fmla="*/ 0 w 5292588"/>
                <a:gd name="connsiteY0" fmla="*/ 68881 h 413280"/>
                <a:gd name="connsiteX1" fmla="*/ 68881 w 5292588"/>
                <a:gd name="connsiteY1" fmla="*/ 0 h 413280"/>
                <a:gd name="connsiteX2" fmla="*/ 5223707 w 5292588"/>
                <a:gd name="connsiteY2" fmla="*/ 0 h 413280"/>
                <a:gd name="connsiteX3" fmla="*/ 5292588 w 5292588"/>
                <a:gd name="connsiteY3" fmla="*/ 68881 h 413280"/>
                <a:gd name="connsiteX4" fmla="*/ 5292588 w 5292588"/>
                <a:gd name="connsiteY4" fmla="*/ 344399 h 413280"/>
                <a:gd name="connsiteX5" fmla="*/ 5223707 w 5292588"/>
                <a:gd name="connsiteY5" fmla="*/ 413280 h 413280"/>
                <a:gd name="connsiteX6" fmla="*/ 68881 w 5292588"/>
                <a:gd name="connsiteY6" fmla="*/ 413280 h 413280"/>
                <a:gd name="connsiteX7" fmla="*/ 0 w 5292588"/>
                <a:gd name="connsiteY7" fmla="*/ 344399 h 413280"/>
                <a:gd name="connsiteX8" fmla="*/ 0 w 5292588"/>
                <a:gd name="connsiteY8" fmla="*/ 68881 h 41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2588" h="413280">
                  <a:moveTo>
                    <a:pt x="0" y="68881"/>
                  </a:moveTo>
                  <a:cubicBezTo>
                    <a:pt x="0" y="30839"/>
                    <a:pt x="30839" y="0"/>
                    <a:pt x="68881" y="0"/>
                  </a:cubicBezTo>
                  <a:lnTo>
                    <a:pt x="5223707" y="0"/>
                  </a:lnTo>
                  <a:cubicBezTo>
                    <a:pt x="5261749" y="0"/>
                    <a:pt x="5292588" y="30839"/>
                    <a:pt x="5292588" y="68881"/>
                  </a:cubicBezTo>
                  <a:lnTo>
                    <a:pt x="5292588" y="344399"/>
                  </a:lnTo>
                  <a:cubicBezTo>
                    <a:pt x="5292588" y="382441"/>
                    <a:pt x="5261749" y="413280"/>
                    <a:pt x="5223707" y="413280"/>
                  </a:cubicBezTo>
                  <a:lnTo>
                    <a:pt x="68881" y="413280"/>
                  </a:lnTo>
                  <a:cubicBezTo>
                    <a:pt x="30839" y="413280"/>
                    <a:pt x="0" y="382441"/>
                    <a:pt x="0" y="344399"/>
                  </a:cubicBezTo>
                  <a:lnTo>
                    <a:pt x="0" y="688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0222" tIns="20175" rIns="220222" bIns="20175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/>
                <a:t>Énfasis otorgado:</a:t>
              </a:r>
              <a:endParaRPr lang="es-CO" sz="1400" b="1" kern="1200" dirty="0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-619337"/>
            <a:ext cx="8229600" cy="1600200"/>
          </a:xfrm>
        </p:spPr>
        <p:txBody>
          <a:bodyPr/>
          <a:lstStyle/>
          <a:p>
            <a:r>
              <a:rPr lang="es-MX" sz="4000" dirty="0" smtClean="0"/>
              <a:t>Acreditación Institucional </a:t>
            </a:r>
            <a:endParaRPr lang="es-CO" sz="4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38719" y="95370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Examen de 40 </a:t>
            </a:r>
            <a:r>
              <a:rPr lang="es-MX" sz="2400" dirty="0" smtClean="0"/>
              <a:t>IES</a:t>
            </a:r>
            <a:endParaRPr lang="es-MX" sz="2400" dirty="0"/>
          </a:p>
        </p:txBody>
      </p:sp>
      <p:grpSp>
        <p:nvGrpSpPr>
          <p:cNvPr id="51" name="50 Grupo"/>
          <p:cNvGrpSpPr/>
          <p:nvPr/>
        </p:nvGrpSpPr>
        <p:grpSpPr>
          <a:xfrm>
            <a:off x="4788024" y="1035046"/>
            <a:ext cx="3600400" cy="276999"/>
            <a:chOff x="4788024" y="1035046"/>
            <a:chExt cx="3600400" cy="276999"/>
          </a:xfrm>
        </p:grpSpPr>
        <p:sp>
          <p:nvSpPr>
            <p:cNvPr id="3" name="2 CuadroTexto"/>
            <p:cNvSpPr txBox="1"/>
            <p:nvPr/>
          </p:nvSpPr>
          <p:spPr>
            <a:xfrm>
              <a:off x="4968252" y="1035046"/>
              <a:ext cx="14759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dirty="0" smtClean="0"/>
                <a:t>Aspectos positivos</a:t>
              </a:r>
              <a:endParaRPr lang="es-CO" sz="1200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6912468" y="1035046"/>
              <a:ext cx="14759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dirty="0" smtClean="0"/>
                <a:t>Recomendaciones</a:t>
              </a:r>
              <a:endParaRPr lang="es-CO" sz="1200" dirty="0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6732240" y="1106919"/>
              <a:ext cx="216024" cy="1385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788024" y="1106919"/>
              <a:ext cx="216024" cy="1385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50" name="49 Grupo"/>
          <p:cNvGrpSpPr/>
          <p:nvPr/>
        </p:nvGrpSpPr>
        <p:grpSpPr>
          <a:xfrm>
            <a:off x="4860032" y="1826302"/>
            <a:ext cx="1475956" cy="855875"/>
            <a:chOff x="4860032" y="1826302"/>
            <a:chExt cx="1475956" cy="855875"/>
          </a:xfrm>
        </p:grpSpPr>
        <p:sp>
          <p:nvSpPr>
            <p:cNvPr id="13" name="12 Rectángulo"/>
            <p:cNvSpPr/>
            <p:nvPr/>
          </p:nvSpPr>
          <p:spPr>
            <a:xfrm>
              <a:off x="4860032" y="1826302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10,86%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597381" y="1826718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5,49%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4860032" y="2052211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7,10%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5597381" y="2052627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8,23%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4860032" y="2273173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5,01%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5597381" y="2273589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5,74%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4860032" y="2501949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4,38%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5597381" y="2502365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4,24%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4320180" y="5931174"/>
            <a:ext cx="1475956" cy="405305"/>
            <a:chOff x="4320180" y="5931174"/>
            <a:chExt cx="1475956" cy="405305"/>
          </a:xfrm>
        </p:grpSpPr>
        <p:sp>
          <p:nvSpPr>
            <p:cNvPr id="30" name="29 Rectángulo"/>
            <p:cNvSpPr/>
            <p:nvPr/>
          </p:nvSpPr>
          <p:spPr>
            <a:xfrm>
              <a:off x="4320180" y="5931174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12,94%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5057529" y="5931590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18,45%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4320180" y="6156251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7,31%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5057529" y="6156667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8,23%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5724128" y="3473017"/>
            <a:ext cx="1475956" cy="1531106"/>
            <a:chOff x="6984476" y="3473017"/>
            <a:chExt cx="1475956" cy="1531106"/>
          </a:xfrm>
        </p:grpSpPr>
        <p:sp>
          <p:nvSpPr>
            <p:cNvPr id="34" name="33 Rectángulo"/>
            <p:cNvSpPr/>
            <p:nvPr/>
          </p:nvSpPr>
          <p:spPr>
            <a:xfrm>
              <a:off x="6984476" y="3473017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3,34%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34 Rectángulo"/>
            <p:cNvSpPr/>
            <p:nvPr/>
          </p:nvSpPr>
          <p:spPr>
            <a:xfrm>
              <a:off x="7721825" y="3473433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3,49%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6984476" y="3698926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5,43%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7721825" y="3699342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4,24%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37 Rectángulo"/>
            <p:cNvSpPr/>
            <p:nvPr/>
          </p:nvSpPr>
          <p:spPr>
            <a:xfrm>
              <a:off x="6984476" y="3919888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1,88%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7721825" y="3920304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1,75%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40" name="39 Rectángulo"/>
            <p:cNvSpPr/>
            <p:nvPr/>
          </p:nvSpPr>
          <p:spPr>
            <a:xfrm>
              <a:off x="6984476" y="4148664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1,88%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40 Rectángulo"/>
            <p:cNvSpPr/>
            <p:nvPr/>
          </p:nvSpPr>
          <p:spPr>
            <a:xfrm>
              <a:off x="7721825" y="4149080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0,50%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41 Rectángulo"/>
            <p:cNvSpPr/>
            <p:nvPr/>
          </p:nvSpPr>
          <p:spPr>
            <a:xfrm>
              <a:off x="6984476" y="4374157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2,71%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42 Rectángulo"/>
            <p:cNvSpPr/>
            <p:nvPr/>
          </p:nvSpPr>
          <p:spPr>
            <a:xfrm>
              <a:off x="7721825" y="4374573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2,74%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6984476" y="4595119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1,25%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45" name="44 Rectángulo"/>
            <p:cNvSpPr/>
            <p:nvPr/>
          </p:nvSpPr>
          <p:spPr>
            <a:xfrm>
              <a:off x="7721825" y="4595535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1 %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46" name="45 Rectángulo"/>
            <p:cNvSpPr/>
            <p:nvPr/>
          </p:nvSpPr>
          <p:spPr>
            <a:xfrm>
              <a:off x="6984476" y="4823895"/>
              <a:ext cx="689712" cy="1802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0,21%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7721825" y="4824311"/>
              <a:ext cx="738607" cy="17981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200" dirty="0" smtClean="0">
                  <a:solidFill>
                    <a:schemeClr val="tx1"/>
                  </a:solidFill>
                </a:rPr>
                <a:t>0,50%</a:t>
              </a:r>
              <a:endParaRPr lang="es-CO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856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4000" dirty="0" smtClean="0"/>
              <a:t>GRACIAS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err="1" smtClean="0"/>
              <a:t>perez.mariadolores@yahoo.es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909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Propósitos de los Sistemas de AC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s-CO" dirty="0" smtClean="0"/>
          </a:p>
          <a:p>
            <a:pPr lvl="1"/>
            <a:endParaRPr lang="es-CO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31987787"/>
              </p:ext>
            </p:extLst>
          </p:nvPr>
        </p:nvGraphicFramePr>
        <p:xfrm>
          <a:off x="1524000" y="1397000"/>
          <a:ext cx="6548462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864096"/>
          </a:xfrm>
        </p:spPr>
        <p:txBody>
          <a:bodyPr>
            <a:normAutofit/>
          </a:bodyPr>
          <a:lstStyle/>
          <a:p>
            <a:r>
              <a:rPr lang="es-ES" dirty="0" smtClean="0"/>
              <a:t>Referencias</a:t>
            </a:r>
            <a:endParaRPr lang="es-E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51520" y="1196752"/>
          <a:ext cx="7704856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iapositiva" r:id="rId3" imgW="4089004" imgH="3066194" progId="PowerPoint.Template.12">
                  <p:embed/>
                </p:oleObj>
              </mc:Choice>
              <mc:Fallback>
                <p:oleObj name="Diapositiva" r:id="rId3" imgW="4089004" imgH="3066194" progId="PowerPoint.Template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96752"/>
                        <a:ext cx="7704856" cy="439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251520" y="1196752"/>
            <a:ext cx="7704856" cy="44644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Tendencias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Macro: Sistema de Educación Superior</a:t>
            </a:r>
          </a:p>
          <a:p>
            <a:pPr>
              <a:buNone/>
            </a:pPr>
            <a:endParaRPr lang="es-MX" sz="2800" dirty="0" smtClean="0"/>
          </a:p>
          <a:p>
            <a:pPr lvl="1"/>
            <a:r>
              <a:rPr lang="es-MX" sz="2800" dirty="0" smtClean="0"/>
              <a:t>Modificación de la institucionalidad a favor de la incorporación de mecanismos de AC. </a:t>
            </a:r>
          </a:p>
          <a:p>
            <a:pPr lvl="1"/>
            <a:r>
              <a:rPr lang="es-MX" sz="2800" dirty="0" smtClean="0"/>
              <a:t>Contribución de la normatividad de AC al desarrollo de la educación superior.</a:t>
            </a:r>
          </a:p>
          <a:p>
            <a:pPr lvl="1"/>
            <a:r>
              <a:rPr lang="es-MX" sz="2800" dirty="0" smtClean="0"/>
              <a:t>Mayor efecto en programas que en instituciones.</a:t>
            </a:r>
          </a:p>
          <a:p>
            <a:pPr lvl="1"/>
            <a:r>
              <a:rPr lang="es-MX" sz="2800" dirty="0" smtClean="0"/>
              <a:t>Importancia de contar con más y mejor información.</a:t>
            </a:r>
          </a:p>
          <a:p>
            <a:pPr lvl="1">
              <a:buNone/>
            </a:pPr>
            <a:r>
              <a:rPr lang="es-MX" dirty="0" smtClean="0"/>
              <a:t>	</a:t>
            </a:r>
            <a:r>
              <a:rPr lang="es-MX" sz="1300" dirty="0" smtClean="0"/>
              <a:t>Fuente: Aseguramiento de la Calidad en Iberoamérica, </a:t>
            </a:r>
            <a:r>
              <a:rPr lang="es-MX" sz="1300" dirty="0" err="1" smtClean="0"/>
              <a:t>Cinda</a:t>
            </a:r>
            <a:r>
              <a:rPr lang="es-MX" sz="1300" dirty="0" smtClean="0"/>
              <a:t>, 2012. </a:t>
            </a:r>
          </a:p>
          <a:p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Tendencias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2800" dirty="0" smtClean="0"/>
              <a:t>Meso: Gestión Institucional</a:t>
            </a:r>
          </a:p>
          <a:p>
            <a:pPr lvl="1"/>
            <a:endParaRPr lang="es-MX" sz="2800" dirty="0" smtClean="0"/>
          </a:p>
          <a:p>
            <a:pPr lvl="1"/>
            <a:r>
              <a:rPr lang="es-MX" sz="2800" dirty="0" smtClean="0"/>
              <a:t>Institucionalización de una unidad organizacional especializada en el tema de AC.</a:t>
            </a:r>
          </a:p>
          <a:p>
            <a:pPr lvl="1"/>
            <a:r>
              <a:rPr lang="es-MX" sz="2800" dirty="0" smtClean="0"/>
              <a:t>Establecimiento de sistemas de información.</a:t>
            </a:r>
          </a:p>
          <a:p>
            <a:pPr lvl="1"/>
            <a:r>
              <a:rPr lang="es-MX" sz="2800" dirty="0" smtClean="0"/>
              <a:t>Desconfianza respecto al uso que de la información institucional pueden hacer otras IES.</a:t>
            </a:r>
          </a:p>
          <a:p>
            <a:pPr lvl="1"/>
            <a:r>
              <a:rPr lang="es-MX" sz="2800" dirty="0" smtClean="0"/>
              <a:t>Modificación en los procesos de selección y contratación de profesores y una mayor exigencia de credenciales académicas. </a:t>
            </a:r>
          </a:p>
          <a:p>
            <a:pPr lvl="1">
              <a:buNone/>
            </a:pPr>
            <a:r>
              <a:rPr lang="es-MX" sz="2800" dirty="0" smtClean="0"/>
              <a:t>	</a:t>
            </a:r>
          </a:p>
          <a:p>
            <a:pPr lvl="1">
              <a:buNone/>
            </a:pPr>
            <a:r>
              <a:rPr lang="es-MX" sz="1400" dirty="0" smtClean="0"/>
              <a:t>Fuente: Aseguramiento de la Calidad en Iberoamérica, </a:t>
            </a:r>
            <a:r>
              <a:rPr lang="es-MX" sz="1400" dirty="0" err="1" smtClean="0"/>
              <a:t>Cinda</a:t>
            </a:r>
            <a:r>
              <a:rPr lang="es-MX" sz="1400" dirty="0" smtClean="0"/>
              <a:t>, 2012.</a:t>
            </a:r>
          </a:p>
          <a:p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Tendencias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r>
              <a:rPr lang="es-MX" sz="3200" dirty="0" smtClean="0"/>
              <a:t>Micro: Proceso Enseñanza Aprendizaje</a:t>
            </a:r>
          </a:p>
          <a:p>
            <a:pPr lvl="1"/>
            <a:endParaRPr lang="es-MX" sz="3200" dirty="0" smtClean="0"/>
          </a:p>
          <a:p>
            <a:pPr lvl="1"/>
            <a:r>
              <a:rPr lang="es-MX" sz="3200" dirty="0" smtClean="0"/>
              <a:t>Cambios curriculares y mejoramiento en los perfiles de egreso.</a:t>
            </a:r>
          </a:p>
          <a:p>
            <a:pPr lvl="1"/>
            <a:r>
              <a:rPr lang="es-MX" sz="3200" dirty="0" smtClean="0"/>
              <a:t>Función de la docencia resulta más significativa internamente, que para las autoridades gubernamentales consultadas.</a:t>
            </a:r>
          </a:p>
          <a:p>
            <a:pPr lvl="1"/>
            <a:r>
              <a:rPr lang="es-MX" sz="3200" dirty="0" smtClean="0"/>
              <a:t>Mejoramiento de recursos: Impacto adquisición de bibliografía, introducción de TICS.</a:t>
            </a:r>
          </a:p>
          <a:p>
            <a:pPr lvl="1">
              <a:buNone/>
            </a:pPr>
            <a:r>
              <a:rPr lang="es-MX" sz="3200" dirty="0" smtClean="0"/>
              <a:t>	</a:t>
            </a:r>
          </a:p>
          <a:p>
            <a:pPr lvl="1">
              <a:buNone/>
            </a:pPr>
            <a:r>
              <a:rPr lang="es-MX" sz="1300" dirty="0" smtClean="0"/>
              <a:t>Fuente: Aseguramiento de la Calidad en Iberoamérica, </a:t>
            </a:r>
            <a:r>
              <a:rPr lang="es-MX" sz="1300" dirty="0" err="1" smtClean="0"/>
              <a:t>Cinda</a:t>
            </a:r>
            <a:r>
              <a:rPr lang="es-MX" sz="1300" dirty="0" smtClean="0"/>
              <a:t>, 2012.</a:t>
            </a:r>
          </a:p>
          <a:p>
            <a:pPr lvl="1"/>
            <a:endParaRPr lang="es-MX" sz="1300" dirty="0" smtClean="0"/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3234</TotalTime>
  <Words>2109</Words>
  <Application>Microsoft Macintosh PowerPoint</Application>
  <PresentationFormat>Presentación en pantalla (4:3)</PresentationFormat>
  <Paragraphs>351</Paragraphs>
  <Slides>44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6" baseType="lpstr">
      <vt:lpstr>Equidad</vt:lpstr>
      <vt:lpstr>Diapositiva</vt:lpstr>
      <vt:lpstr> Autoevaluación y Acreditación Institucional </vt:lpstr>
      <vt:lpstr>Esquema de Presentación</vt:lpstr>
      <vt:lpstr>Contexto Aseguramiento de la Calidad</vt:lpstr>
      <vt:lpstr> Sistemas de Aseguramiento de  Calidad</vt:lpstr>
      <vt:lpstr>Propósitos de los Sistemas de AC</vt:lpstr>
      <vt:lpstr>Referencias</vt:lpstr>
      <vt:lpstr>Tendencias</vt:lpstr>
      <vt:lpstr>Tendencias</vt:lpstr>
      <vt:lpstr>Tendencias</vt:lpstr>
      <vt:lpstr>Desafíos</vt:lpstr>
      <vt:lpstr>Desafíos</vt:lpstr>
      <vt:lpstr>Desafíos</vt:lpstr>
      <vt:lpstr>La Educación Superior en Colombia, OCDE y Banco Mundial (2013)</vt:lpstr>
      <vt:lpstr>PLAN NACIONAL DE DESARROLLO 2014/2018: TODOS POR UN NUEVO PAÍS (9 de junio de 2015)</vt:lpstr>
      <vt:lpstr>Acreditación Institucional</vt:lpstr>
      <vt:lpstr>Estructura del Modelo</vt:lpstr>
      <vt:lpstr>Estructura del Modelo</vt:lpstr>
      <vt:lpstr>Estructura del Modelo</vt:lpstr>
      <vt:lpstr>Estructura del Modelo</vt:lpstr>
      <vt:lpstr>Estructura del Modelo</vt:lpstr>
      <vt:lpstr>Estructura del Modelo</vt:lpstr>
      <vt:lpstr>Estructura del Modelo</vt:lpstr>
      <vt:lpstr>Estructura del Modelo</vt:lpstr>
      <vt:lpstr>Condiciones</vt:lpstr>
      <vt:lpstr>Instituciones Acreditadas: Generalidades</vt:lpstr>
      <vt:lpstr>Instituciones Acreditadas: Generalidades</vt:lpstr>
      <vt:lpstr>Sentido de la autoevaluación institucional </vt:lpstr>
      <vt:lpstr>AUTOEVALUACIÓN INSTITUCIONAL</vt:lpstr>
      <vt:lpstr>AUTOEVALUACIÓN INSTITUCIONAL</vt:lpstr>
      <vt:lpstr>AUTOEVALUACIÓN INSTITUCIONAL</vt:lpstr>
      <vt:lpstr>VALORES AGREGADOS DEL PROCESO</vt:lpstr>
      <vt:lpstr>VALORES AGREGADOS DEL PROCESO</vt:lpstr>
      <vt:lpstr>Desafíos y factores críticos de éxito</vt:lpstr>
      <vt:lpstr>Construcción de un proceso</vt:lpstr>
      <vt:lpstr>Desafíos organizacionales</vt:lpstr>
      <vt:lpstr>Desafíos metodológicos</vt:lpstr>
      <vt:lpstr>Factores críticos de éxito</vt:lpstr>
      <vt:lpstr>Presentación de PowerPoint</vt:lpstr>
      <vt:lpstr>Presentación de PowerPoint</vt:lpstr>
      <vt:lpstr>Acreditación de Programas</vt:lpstr>
      <vt:lpstr>Acreditación de Programas</vt:lpstr>
      <vt:lpstr>Acreditación de Programas</vt:lpstr>
      <vt:lpstr>Acreditación Institucional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D</dc:creator>
  <cp:lastModifiedBy>maria maria</cp:lastModifiedBy>
  <cp:revision>152</cp:revision>
  <cp:lastPrinted>2017-01-18T16:30:05Z</cp:lastPrinted>
  <dcterms:created xsi:type="dcterms:W3CDTF">2013-02-14T13:07:13Z</dcterms:created>
  <dcterms:modified xsi:type="dcterms:W3CDTF">2017-01-18T16:57:40Z</dcterms:modified>
</cp:coreProperties>
</file>